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94" r:id="rId30"/>
    <p:sldId id="286" r:id="rId31"/>
    <p:sldId id="295" r:id="rId32"/>
    <p:sldId id="287" r:id="rId33"/>
    <p:sldId id="288" r:id="rId34"/>
    <p:sldId id="290" r:id="rId35"/>
    <p:sldId id="292" r:id="rId36"/>
    <p:sldId id="293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E52"/>
    <a:srgbClr val="479BC9"/>
    <a:srgbClr val="C1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83" autoAdjust="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6B65-33F8-4969-9C5C-627EE0BEE2E2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5680C-F469-48CD-A79D-F2E31CF71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3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93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35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19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12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8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32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573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8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73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86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7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093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487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744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abbiamo considerato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fr.result</a:t>
            </a:r>
            <a:r>
              <a:rPr lang="it-IT" baseline="0" dirty="0" smtClean="0"/>
              <a:t> perché non ha informazioni che devono essere mostrate in output, ovvero non ha la </a:t>
            </a:r>
            <a:r>
              <a:rPr lang="it-IT" baseline="0" dirty="0" err="1" smtClean="0"/>
              <a:t>description</a:t>
            </a:r>
            <a:r>
              <a:rPr lang="it-IT" baseline="0" dirty="0" smtClean="0"/>
              <a:t>, images e </a:t>
            </a:r>
            <a:r>
              <a:rPr lang="it-IT" baseline="0" dirty="0" err="1" smtClean="0"/>
              <a:t>paragraphs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60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39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55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1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6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95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03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1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6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00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38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5680C-F469-48CD-A79D-F2E31CF7146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5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6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31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7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9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7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9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7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DCD1-1B9F-4930-87FA-5F7BE69965EC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655-2074-4878-A188-ABFD0B595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8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Demo%20Health%20Support.mp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oterapiarubiera.com/?s=sintom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google.it/search?q=albanesi.it+sintom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eecomemicuro.it/strutture?q=sintom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google.it/search?q=albanesi.it+sintom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apis.com/maps/api/place/nearbysearch/xml?location=LAT,LNG&amp;radius=R&amp;type=T&amp;key=API_KE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5872"/>
            <a:ext cx="12192000" cy="1746914"/>
          </a:xfrm>
          <a:solidFill>
            <a:srgbClr val="8A1E52"/>
          </a:solidFill>
        </p:spPr>
        <p:txBody>
          <a:bodyPr anchor="ctr">
            <a:normAutofit/>
          </a:bodyPr>
          <a:lstStyle/>
          <a:p>
            <a:r>
              <a:rPr lang="it-IT" sz="6600" b="1" dirty="0" smtClean="0">
                <a:solidFill>
                  <a:schemeClr val="bg1"/>
                </a:solidFill>
              </a:rPr>
              <a:t>Health Support</a:t>
            </a:r>
            <a:endParaRPr lang="it-IT" sz="66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244454"/>
            <a:ext cx="9144000" cy="2105167"/>
          </a:xfrm>
        </p:spPr>
        <p:txBody>
          <a:bodyPr anchor="ctr">
            <a:normAutofit/>
          </a:bodyPr>
          <a:lstStyle/>
          <a:p>
            <a:r>
              <a:rPr lang="it-IT" sz="3200" b="1" dirty="0" smtClean="0"/>
              <a:t>Integrazione dati sul web</a:t>
            </a:r>
          </a:p>
          <a:p>
            <a:r>
              <a:rPr lang="it-IT" dirty="0" smtClean="0"/>
              <a:t>A.A. 2016/2017</a:t>
            </a:r>
          </a:p>
          <a:p>
            <a:pPr algn="l"/>
            <a:endParaRPr lang="it-IT" dirty="0" smtClean="0"/>
          </a:p>
          <a:p>
            <a:r>
              <a:rPr lang="it-IT" b="1" dirty="0" smtClean="0">
                <a:solidFill>
                  <a:srgbClr val="C18419"/>
                </a:solidFill>
              </a:rPr>
              <a:t>Christian Iodice</a:t>
            </a:r>
            <a:r>
              <a:rPr lang="it-IT" dirty="0" smtClean="0"/>
              <a:t>		</a:t>
            </a:r>
            <a:r>
              <a:rPr lang="it-IT" b="1" dirty="0" smtClean="0">
                <a:solidFill>
                  <a:srgbClr val="C18419"/>
                </a:solidFill>
              </a:rPr>
              <a:t>Vincenzo Ceci</a:t>
            </a:r>
            <a:endParaRPr lang="it-IT" b="1" dirty="0">
              <a:solidFill>
                <a:srgbClr val="C1841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14442"/>
            <a:ext cx="4705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22" y="2298078"/>
            <a:ext cx="7566155" cy="283348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Demo</a:t>
            </a:r>
            <a:endParaRPr lang="it-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Architettura</a:t>
            </a:r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0" y="1221618"/>
            <a:ext cx="3261285" cy="1221331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cxnSp>
        <p:nvCxnSpPr>
          <p:cNvPr id="6" name="Connettore 2 5"/>
          <p:cNvCxnSpPr>
            <a:endCxn id="7" idx="0"/>
          </p:cNvCxnSpPr>
          <p:nvPr/>
        </p:nvCxnSpPr>
        <p:spPr>
          <a:xfrm>
            <a:off x="6094053" y="2347413"/>
            <a:ext cx="1946" cy="566870"/>
          </a:xfrm>
          <a:prstGeom prst="straightConnector1">
            <a:avLst/>
          </a:prstGeom>
          <a:ln w="762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arrotondato 6"/>
          <p:cNvSpPr/>
          <p:nvPr/>
        </p:nvSpPr>
        <p:spPr>
          <a:xfrm>
            <a:off x="4718712" y="2914283"/>
            <a:ext cx="2754574" cy="714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072417" y="2948545"/>
            <a:ext cx="20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Mediator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Risultati immagini per data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0" y="1931914"/>
            <a:ext cx="1405720" cy="14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ttore 2 19"/>
          <p:cNvCxnSpPr>
            <a:stCxn id="7" idx="1"/>
            <a:endCxn id="8194" idx="3"/>
          </p:cNvCxnSpPr>
          <p:nvPr/>
        </p:nvCxnSpPr>
        <p:spPr>
          <a:xfrm flipH="1" flipV="1">
            <a:off x="2376830" y="2634774"/>
            <a:ext cx="2341882" cy="6369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endCxn id="25" idx="0"/>
          </p:cNvCxnSpPr>
          <p:nvPr/>
        </p:nvCxnSpPr>
        <p:spPr>
          <a:xfrm flipH="1">
            <a:off x="1353249" y="3605901"/>
            <a:ext cx="3380904" cy="88474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24"/>
          <p:cNvSpPr/>
          <p:nvPr/>
        </p:nvSpPr>
        <p:spPr>
          <a:xfrm>
            <a:off x="329667" y="4490644"/>
            <a:ext cx="2047164" cy="40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329666" y="4415893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Wrapper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2648259" y="4490644"/>
            <a:ext cx="2047164" cy="40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2632131" y="4452002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Wrapper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4950725" y="4490644"/>
            <a:ext cx="2047164" cy="40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4981208" y="4452046"/>
            <a:ext cx="204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Wrapper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algn="ctr"/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7351594" y="4490644"/>
            <a:ext cx="2047164" cy="40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7351593" y="4442431"/>
            <a:ext cx="204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Wrapper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algn="ctr"/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9752463" y="4490644"/>
            <a:ext cx="2047164" cy="40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9752462" y="4468711"/>
            <a:ext cx="204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</a:rPr>
              <a:t>Wrapper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algn="ctr"/>
            <a:endParaRPr lang="it-IT" sz="3600" b="1" dirty="0">
              <a:solidFill>
                <a:schemeClr val="bg1"/>
              </a:solidFill>
            </a:endParaRPr>
          </a:p>
        </p:txBody>
      </p:sp>
      <p:cxnSp>
        <p:nvCxnSpPr>
          <p:cNvPr id="43" name="Connettore 2 42"/>
          <p:cNvCxnSpPr>
            <a:endCxn id="36" idx="0"/>
          </p:cNvCxnSpPr>
          <p:nvPr/>
        </p:nvCxnSpPr>
        <p:spPr>
          <a:xfrm flipH="1">
            <a:off x="3655713" y="3670239"/>
            <a:ext cx="2152516" cy="7817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6074163" y="3617842"/>
            <a:ext cx="9099" cy="8358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40" idx="0"/>
          </p:cNvCxnSpPr>
          <p:nvPr/>
        </p:nvCxnSpPr>
        <p:spPr>
          <a:xfrm flipH="1" flipV="1">
            <a:off x="6095999" y="3468531"/>
            <a:ext cx="2279176" cy="9739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42" idx="0"/>
          </p:cNvCxnSpPr>
          <p:nvPr/>
        </p:nvCxnSpPr>
        <p:spPr>
          <a:xfrm flipH="1" flipV="1">
            <a:off x="7448746" y="3468531"/>
            <a:ext cx="3327298" cy="10001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1272831" y="3312925"/>
            <a:ext cx="85390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Cache</a:t>
            </a:r>
            <a:endParaRPr lang="it-IT" dirty="0"/>
          </a:p>
        </p:txBody>
      </p:sp>
      <p:pic>
        <p:nvPicPr>
          <p:cNvPr id="8196" name="Picture 4" descr="Risultati immagini per html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5" y="5549390"/>
            <a:ext cx="604560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Risultati immagini per html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53" y="5549389"/>
            <a:ext cx="604560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Risultati immagini per html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81" y="5549390"/>
            <a:ext cx="604560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Risultati immagini per html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50" y="5549390"/>
            <a:ext cx="604560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Connettore 2 64"/>
          <p:cNvCxnSpPr/>
          <p:nvPr/>
        </p:nvCxnSpPr>
        <p:spPr>
          <a:xfrm>
            <a:off x="1270885" y="4927275"/>
            <a:ext cx="1946" cy="5153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>
            <a:off x="3674126" y="4927275"/>
            <a:ext cx="1946" cy="5153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5970414" y="4919007"/>
            <a:ext cx="1946" cy="5153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8345345" y="4927275"/>
            <a:ext cx="1946" cy="5153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 descr="https://www.xsens.com/wp-content/uploads/2016/10/a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39" y="5532197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Connettore 2 68"/>
          <p:cNvCxnSpPr/>
          <p:nvPr/>
        </p:nvCxnSpPr>
        <p:spPr>
          <a:xfrm>
            <a:off x="10767008" y="4919007"/>
            <a:ext cx="1946" cy="515336"/>
          </a:xfrm>
          <a:prstGeom prst="straightConnector1">
            <a:avLst/>
          </a:prstGeom>
          <a:ln w="3810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5757" y="6130917"/>
            <a:ext cx="24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fisioterapiarubiera.com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081643" y="6130917"/>
            <a:ext cx="121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lbanesi.it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5020103" y="6130917"/>
            <a:ext cx="21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oveecomemicuro.it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7674955" y="6130917"/>
            <a:ext cx="140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edicitalia.it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0067326" y="6130917"/>
            <a:ext cx="143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Google </a:t>
            </a:r>
            <a:r>
              <a:rPr lang="it-IT" dirty="0" err="1" smtClean="0"/>
              <a:t>Maps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4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Le fonti</a:t>
            </a:r>
            <a:endParaRPr lang="it-IT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29193"/>
              </p:ext>
            </p:extLst>
          </p:nvPr>
        </p:nvGraphicFramePr>
        <p:xfrm>
          <a:off x="149755" y="1384120"/>
          <a:ext cx="9231089" cy="5257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3"/>
                <a:gridCol w="1030514"/>
                <a:gridCol w="4049486"/>
                <a:gridCol w="2119086"/>
              </a:tblGrid>
              <a:tr h="3196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Metodo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Descrizione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Grado di volatilità</a:t>
                      </a:r>
                      <a:endParaRPr lang="it-IT" dirty="0"/>
                    </a:p>
                  </a:txBody>
                  <a:tcPr/>
                </a:tc>
              </a:tr>
              <a:tr h="999314">
                <a:tc>
                  <a:txBody>
                    <a:bodyPr/>
                    <a:lstStyle/>
                    <a:p>
                      <a:r>
                        <a:rPr lang="it-IT" sz="1700" dirty="0" err="1" smtClean="0"/>
                        <a:t>Fisioterapiarubiera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Web </a:t>
                      </a:r>
                      <a:r>
                        <a:rPr lang="it-IT" sz="1700" dirty="0" err="1" smtClean="0"/>
                        <a:t>Scraping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 di medicina che parla di malattie, sintomi, terapie, rimedi naturali, anatomia, diagnosi, dieta, alimentazione e sport.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Aggiornamento mensile</a:t>
                      </a:r>
                      <a:endParaRPr lang="it-IT" sz="1700" dirty="0"/>
                    </a:p>
                  </a:txBody>
                  <a:tcPr/>
                </a:tc>
              </a:tr>
              <a:tr h="768703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Albanesi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Web </a:t>
                      </a:r>
                      <a:r>
                        <a:rPr lang="it-IT" sz="1700" dirty="0" err="1" smtClean="0"/>
                        <a:t>Scraping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Sito di medicina che si occupa di medicina, sintomi, farmaci ed esami, benessere e medicina alternativa.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Aggiornamento</a:t>
                      </a:r>
                      <a:r>
                        <a:rPr lang="it-IT" sz="1700" baseline="0" dirty="0" smtClean="0"/>
                        <a:t> mensile</a:t>
                      </a:r>
                      <a:endParaRPr lang="it-IT" sz="1700" dirty="0"/>
                    </a:p>
                  </a:txBody>
                  <a:tcPr/>
                </a:tc>
              </a:tr>
              <a:tr h="999314">
                <a:tc>
                  <a:txBody>
                    <a:bodyPr/>
                    <a:lstStyle/>
                    <a:p>
                      <a:r>
                        <a:rPr lang="it-IT" sz="1700" dirty="0" err="1" smtClean="0"/>
                        <a:t>Doveecomemicuro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Web </a:t>
                      </a:r>
                      <a:r>
                        <a:rPr lang="it-IT" sz="1700" dirty="0" err="1" smtClean="0"/>
                        <a:t>Scraping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Sito per cercare la struttura</a:t>
                      </a:r>
                      <a:r>
                        <a:rPr lang="it-IT" sz="1700" baseline="0" dirty="0" smtClean="0"/>
                        <a:t> medica che meglio rispetta le tue esigenze. Confronta le strutture in base alle valutazioni istituzionali e degli utenti.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Aggiornamento mensile</a:t>
                      </a:r>
                      <a:endParaRPr lang="it-IT" sz="1700" dirty="0"/>
                    </a:p>
                  </a:txBody>
                  <a:tcPr/>
                </a:tc>
              </a:tr>
              <a:tr h="768703">
                <a:tc>
                  <a:txBody>
                    <a:bodyPr/>
                    <a:lstStyle/>
                    <a:p>
                      <a:r>
                        <a:rPr lang="it-IT" sz="1700" dirty="0" err="1" smtClean="0"/>
                        <a:t>Medicitalia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Web </a:t>
                      </a:r>
                      <a:r>
                        <a:rPr lang="it-IT" sz="1700" dirty="0" err="1" smtClean="0"/>
                        <a:t>Scraping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Sito per di</a:t>
                      </a:r>
                      <a:r>
                        <a:rPr lang="it-IT" sz="1700" baseline="0" dirty="0" smtClean="0"/>
                        <a:t> consulti medici online fatto da parte di medici esperti in qualsiasi ambito.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Aggiornamento mensile</a:t>
                      </a:r>
                      <a:endParaRPr lang="it-IT" sz="1700" dirty="0"/>
                    </a:p>
                  </a:txBody>
                  <a:tcPr/>
                </a:tc>
              </a:tr>
              <a:tr h="957944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Google </a:t>
                      </a:r>
                      <a:r>
                        <a:rPr lang="it-IT" sz="1700" dirty="0" err="1" smtClean="0"/>
                        <a:t>maps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API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Una serie di</a:t>
                      </a:r>
                      <a:r>
                        <a:rPr lang="it-IT" sz="1700" baseline="0" dirty="0" smtClean="0"/>
                        <a:t> strumenti per manipolare le mappe del globo terrestre messe a disposizione da Google </a:t>
                      </a:r>
                      <a:r>
                        <a:rPr lang="it-IT" sz="1700" baseline="0" dirty="0" err="1" smtClean="0"/>
                        <a:t>Maps</a:t>
                      </a:r>
                      <a:r>
                        <a:rPr lang="it-IT" sz="1700" baseline="0" dirty="0" smtClean="0"/>
                        <a:t>, con la possibilità di </a:t>
                      </a:r>
                      <a:r>
                        <a:rPr lang="it-IT" sz="1700" baseline="0" dirty="0" err="1" smtClean="0"/>
                        <a:t>integrae</a:t>
                      </a:r>
                      <a:r>
                        <a:rPr lang="it-IT" sz="1700" baseline="0" dirty="0" smtClean="0"/>
                        <a:t> nuovi servizi.</a:t>
                      </a:r>
                      <a:endParaRPr lang="it-I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Aggiornamento continuo</a:t>
                      </a:r>
                      <a:endParaRPr lang="it-IT" sz="1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scontent-mxp1-1.xx.fbcdn.net/v/t34.0-12/18985457_10213315701957814_1880989070_n.png?oh=73d7c645ab5edf2ef94e4078debfdbd4&amp;oe=5938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08" y="458547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mxp1-1.xx.fbcdn.net/v/t34.0-12/18945316_10213315701917813_1365989694_n.png?oh=23da4f9f080d31f335745d8cf36a8c4d&amp;oe=5938D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52" y="1804499"/>
            <a:ext cx="25812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mxp1-1.xx.fbcdn.net/v/t34.0-12/18985427_10213315702037816_1650302819_n.jpg?oh=c9cbaa1765101bd33dc82314f8832e27&amp;oe=5938F62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17" y="5537978"/>
            <a:ext cx="1172482" cy="11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mxp1-1.xx.fbcdn.net/v/t35.0-12/s2048x2048/18948742_10213315702077817_2039425745_o.png?oh=c8bf457f551594700ab1179ce4a22e60&amp;oe=593939C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52" y="3825355"/>
            <a:ext cx="2389108" cy="6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-mxp1-1.xx.fbcdn.net/v/t34.0-12/18944953_10213315701997815_1645517498_n.jpg?oh=fba5eab4fcbc8dbefcd9a1ab57088c8b&amp;oe=5938FBF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17" y="2694926"/>
            <a:ext cx="2286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Le fonti locali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4171" y="1616094"/>
            <a:ext cx="6865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Fisioterapiarubiera</a:t>
            </a:r>
            <a:r>
              <a:rPr lang="it-IT" b="1" dirty="0" smtClean="0"/>
              <a:t>(FR)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</a:t>
            </a:r>
            <a:r>
              <a:rPr lang="it-IT" dirty="0" err="1" smtClean="0"/>
              <a:t>esult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</a:t>
            </a:r>
            <a:r>
              <a:rPr lang="it-IT" dirty="0" err="1" smtClean="0"/>
              <a:t>description</a:t>
            </a:r>
            <a:r>
              <a:rPr lang="it-IT" dirty="0" smtClean="0"/>
              <a:t>,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detail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Indirizzo </a:t>
            </a:r>
            <a:r>
              <a:rPr lang="it-IT" dirty="0"/>
              <a:t>di ricerca: </a:t>
            </a:r>
            <a:r>
              <a:rPr lang="it-IT" dirty="0">
                <a:hlinkClick r:id="rId3"/>
              </a:rPr>
              <a:t>http://www.fisioterapiarubiera.com/?</a:t>
            </a:r>
            <a:r>
              <a:rPr lang="it-IT" dirty="0" smtClean="0">
                <a:hlinkClick r:id="rId3"/>
              </a:rPr>
              <a:t>s=sintomo</a:t>
            </a:r>
            <a:r>
              <a:rPr lang="it-IT" baseline="30000" dirty="0"/>
              <a:t> 1</a:t>
            </a:r>
            <a:r>
              <a:rPr lang="it-IT" dirty="0" smtClean="0"/>
              <a:t> </a:t>
            </a:r>
            <a:endParaRPr lang="it-IT" baseline="30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210194" y="5181757"/>
            <a:ext cx="7304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Albanesi (AL)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result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link, </a:t>
            </a:r>
            <a:r>
              <a:rPr lang="it-IT" dirty="0" err="1" smtClean="0"/>
              <a:t>description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detail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</a:t>
            </a:r>
            <a:r>
              <a:rPr lang="it-IT" dirty="0" err="1" smtClean="0"/>
              <a:t>description</a:t>
            </a:r>
            <a:r>
              <a:rPr lang="it-IT" dirty="0" smtClean="0"/>
              <a:t>, images, </a:t>
            </a:r>
            <a:r>
              <a:rPr lang="it-IT" dirty="0" err="1" smtClean="0"/>
              <a:t>paragraphs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Indirizzo </a:t>
            </a:r>
            <a:r>
              <a:rPr lang="it-IT" dirty="0"/>
              <a:t>di ricerca: </a:t>
            </a:r>
            <a:r>
              <a:rPr lang="it-IT" dirty="0">
                <a:hlinkClick r:id="rId4"/>
              </a:rPr>
              <a:t>http</a:t>
            </a:r>
            <a:r>
              <a:rPr lang="it-IT" dirty="0" smtClean="0">
                <a:hlinkClick r:id="rId4"/>
              </a:rPr>
              <a:t>://www.google.it/search?q=albanesi.it+sintomo</a:t>
            </a:r>
            <a:r>
              <a:rPr lang="it-IT" baseline="30000" dirty="0"/>
              <a:t> 1</a:t>
            </a:r>
            <a:endParaRPr lang="it-IT" dirty="0" smtClean="0"/>
          </a:p>
          <a:p>
            <a:endParaRPr lang="it-IT" baseline="300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74171" y="6414448"/>
            <a:ext cx="18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1</a:t>
            </a:r>
            <a:r>
              <a:rPr lang="it-IT" dirty="0"/>
              <a:t> </a:t>
            </a:r>
            <a:r>
              <a:rPr lang="it-IT" dirty="0" smtClean="0"/>
              <a:t>sintomo chiave</a:t>
            </a:r>
            <a:endParaRPr lang="it-IT" baseline="30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50" y="1347436"/>
            <a:ext cx="4895362" cy="35657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2" y="2947451"/>
            <a:ext cx="4546227" cy="33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Le fonti locali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7944" y="1317937"/>
            <a:ext cx="6865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Doveecomemicuro</a:t>
            </a:r>
            <a:r>
              <a:rPr lang="it-IT" b="1" dirty="0" smtClean="0"/>
              <a:t> (DCMC)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hospital(</a:t>
            </a:r>
            <a:r>
              <a:rPr lang="it-IT" dirty="0" err="1" smtClean="0"/>
              <a:t>name</a:t>
            </a:r>
            <a:r>
              <a:rPr lang="it-IT" dirty="0" smtClean="0"/>
              <a:t>, </a:t>
            </a:r>
            <a:r>
              <a:rPr lang="it-IT" dirty="0" err="1" smtClean="0"/>
              <a:t>description</a:t>
            </a:r>
            <a:r>
              <a:rPr lang="it-IT" dirty="0" smtClean="0"/>
              <a:t>, image, </a:t>
            </a:r>
            <a:r>
              <a:rPr lang="it-IT" dirty="0" err="1" smtClean="0"/>
              <a:t>address</a:t>
            </a:r>
            <a:r>
              <a:rPr lang="it-IT" dirty="0" smtClean="0"/>
              <a:t>, star, </a:t>
            </a:r>
            <a:r>
              <a:rPr lang="it-IT" dirty="0" err="1" smtClean="0"/>
              <a:t>id_symptom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Indirizzo </a:t>
            </a:r>
            <a:r>
              <a:rPr lang="it-IT" dirty="0"/>
              <a:t>di ricerca: </a:t>
            </a:r>
            <a:r>
              <a:rPr lang="it-IT" dirty="0">
                <a:hlinkClick r:id="rId3"/>
              </a:rPr>
              <a:t>http</a:t>
            </a:r>
            <a:r>
              <a:rPr lang="it-IT" dirty="0" smtClean="0">
                <a:hlinkClick r:id="rId3"/>
              </a:rPr>
              <a:t>://www.doveecomemicuro.it/strutture?q=sintomo</a:t>
            </a:r>
            <a:r>
              <a:rPr lang="it-IT" baseline="30000" dirty="0" smtClean="0"/>
              <a:t>1</a:t>
            </a:r>
            <a:r>
              <a:rPr lang="it-IT" dirty="0" smtClean="0"/>
              <a:t> </a:t>
            </a:r>
            <a:endParaRPr lang="it-IT" baseline="30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205551" y="5121787"/>
            <a:ext cx="73048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Medicitalia</a:t>
            </a:r>
            <a:r>
              <a:rPr lang="it-IT" b="1" dirty="0" smtClean="0"/>
              <a:t> (ME)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result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link, </a:t>
            </a:r>
            <a:r>
              <a:rPr lang="it-IT" dirty="0" err="1" smtClean="0"/>
              <a:t>short_description</a:t>
            </a:r>
            <a:r>
              <a:rPr lang="it-IT" dirty="0" smtClean="0"/>
              <a:t>, </a:t>
            </a:r>
            <a:r>
              <a:rPr lang="it-IT" dirty="0" err="1" smtClean="0"/>
              <a:t>id_symptom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detail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</a:t>
            </a:r>
            <a:r>
              <a:rPr lang="it-IT" dirty="0" err="1" smtClean="0"/>
              <a:t>user_image</a:t>
            </a:r>
            <a:r>
              <a:rPr lang="it-IT" dirty="0" smtClean="0"/>
              <a:t>, </a:t>
            </a:r>
            <a:r>
              <a:rPr lang="it-IT" dirty="0" err="1" smtClean="0"/>
              <a:t>doctor_image</a:t>
            </a:r>
            <a:r>
              <a:rPr lang="it-IT" dirty="0" smtClean="0"/>
              <a:t>, </a:t>
            </a:r>
            <a:r>
              <a:rPr lang="it-IT" dirty="0" err="1" smtClean="0"/>
              <a:t>question</a:t>
            </a:r>
            <a:r>
              <a:rPr lang="it-IT" dirty="0" smtClean="0"/>
              <a:t>, </a:t>
            </a:r>
            <a:r>
              <a:rPr lang="it-IT" dirty="0" err="1" smtClean="0"/>
              <a:t>answers</a:t>
            </a:r>
            <a:r>
              <a:rPr lang="it-IT" dirty="0" smtClean="0"/>
              <a:t>, </a:t>
            </a:r>
            <a:r>
              <a:rPr lang="it-IT" dirty="0" err="1" smtClean="0"/>
              <a:t>user_name</a:t>
            </a:r>
            <a:r>
              <a:rPr lang="it-IT" dirty="0" smtClean="0"/>
              <a:t>, </a:t>
            </a:r>
            <a:r>
              <a:rPr lang="it-IT" dirty="0" err="1" smtClean="0"/>
              <a:t>doctor_name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Indirizzo </a:t>
            </a:r>
            <a:r>
              <a:rPr lang="it-IT" dirty="0"/>
              <a:t>di ricerca: </a:t>
            </a:r>
            <a:r>
              <a:rPr lang="it-IT" dirty="0">
                <a:hlinkClick r:id="rId4"/>
              </a:rPr>
              <a:t>http</a:t>
            </a:r>
            <a:r>
              <a:rPr lang="it-IT" dirty="0" smtClean="0">
                <a:hlinkClick r:id="rId4"/>
              </a:rPr>
              <a:t>://www.google.it/search?q=medicitalia+sintomo</a:t>
            </a:r>
            <a:r>
              <a:rPr lang="it-IT" baseline="30000" dirty="0"/>
              <a:t>1</a:t>
            </a:r>
            <a:endParaRPr lang="it-IT" dirty="0" smtClean="0"/>
          </a:p>
          <a:p>
            <a:endParaRPr lang="it-IT" baseline="30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74171" y="6414448"/>
            <a:ext cx="18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1</a:t>
            </a:r>
            <a:r>
              <a:rPr lang="it-IT" dirty="0"/>
              <a:t> </a:t>
            </a:r>
            <a:r>
              <a:rPr lang="it-IT" dirty="0" smtClean="0"/>
              <a:t>sintomo chiave</a:t>
            </a:r>
            <a:endParaRPr lang="it-IT" baseline="30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29" y="1234500"/>
            <a:ext cx="4547000" cy="3840142"/>
          </a:xfrm>
          <a:prstGeom prst="rect">
            <a:avLst/>
          </a:prstGeom>
        </p:spPr>
      </p:pic>
      <p:pic>
        <p:nvPicPr>
          <p:cNvPr id="1026" name="Picture 2" descr="https://scontent-mxp1-1.xx.fbcdn.net/v/t34.0-12/19021804_10213342432306056_540255402_n.png?oh=9d3a988f632a137ad0301d73dd7ffee3&amp;oe=593BF3C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9" y="3154571"/>
            <a:ext cx="4086225" cy="30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Le fonti locali - 3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6875" y="1170872"/>
            <a:ext cx="5586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GoogleMaps</a:t>
            </a:r>
            <a:r>
              <a:rPr lang="it-IT" b="1" dirty="0" smtClean="0"/>
              <a:t> (GM)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result</a:t>
            </a:r>
            <a:r>
              <a:rPr lang="it-IT" dirty="0" smtClean="0"/>
              <a:t>(</a:t>
            </a:r>
            <a:r>
              <a:rPr lang="it-IT" dirty="0" err="1" smtClean="0"/>
              <a:t>name</a:t>
            </a:r>
            <a:r>
              <a:rPr lang="it-IT" dirty="0" smtClean="0"/>
              <a:t>, </a:t>
            </a:r>
            <a:r>
              <a:rPr lang="it-IT" dirty="0" err="1" smtClean="0"/>
              <a:t>vicinity</a:t>
            </a:r>
            <a:r>
              <a:rPr lang="it-IT" dirty="0" smtClean="0"/>
              <a:t>, </a:t>
            </a:r>
            <a:r>
              <a:rPr lang="it-IT" dirty="0" err="1" smtClean="0"/>
              <a:t>type</a:t>
            </a:r>
            <a:r>
              <a:rPr lang="it-IT" dirty="0" smtClean="0"/>
              <a:t>, </a:t>
            </a:r>
            <a:r>
              <a:rPr lang="it-IT" dirty="0" err="1" smtClean="0"/>
              <a:t>open_now</a:t>
            </a:r>
            <a:r>
              <a:rPr lang="it-IT" dirty="0" smtClean="0"/>
              <a:t>, </a:t>
            </a:r>
            <a:r>
              <a:rPr lang="it-IT" dirty="0" err="1" smtClean="0"/>
              <a:t>location_lat</a:t>
            </a:r>
            <a:r>
              <a:rPr lang="it-IT" dirty="0" smtClean="0"/>
              <a:t>, </a:t>
            </a:r>
            <a:r>
              <a:rPr lang="it-IT" dirty="0" err="1" smtClean="0"/>
              <a:t>location_lng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Per trovare l’elenco delle farmacie nelle vicinanze è stata utilizzata l’ API di Google </a:t>
            </a:r>
            <a:r>
              <a:rPr lang="it-IT" dirty="0" err="1" smtClean="0"/>
              <a:t>Maps</a:t>
            </a:r>
            <a:r>
              <a:rPr lang="it-IT" dirty="0"/>
              <a:t>: </a:t>
            </a:r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maps.googleapis.com/maps/api/place/nearbysearch/xml?location=LAT,LNG&amp;radius=R&amp;type=T&amp;key=API_KEY</a:t>
            </a:r>
            <a:endParaRPr lang="it-IT" dirty="0" smtClean="0"/>
          </a:p>
          <a:p>
            <a:endParaRPr lang="it-IT" baseline="30000" dirty="0" smtClean="0"/>
          </a:p>
          <a:p>
            <a:endParaRPr lang="it-IT" baseline="30000" dirty="0"/>
          </a:p>
          <a:p>
            <a:r>
              <a:rPr lang="it-IT" dirty="0" smtClean="0"/>
              <a:t>Dove: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location specifica la posizione attuale dell’utente attraverso l’inserimento delle coordinate (latitudine e longitudine)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 </a:t>
            </a:r>
            <a:r>
              <a:rPr lang="it-IT" dirty="0" err="1" smtClean="0"/>
              <a:t>radius</a:t>
            </a:r>
            <a:r>
              <a:rPr lang="it-IT" dirty="0" smtClean="0"/>
              <a:t> si indica il raggio di 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Type</a:t>
            </a:r>
            <a:r>
              <a:rPr lang="it-IT" dirty="0" smtClean="0"/>
              <a:t> indica il luogo di interesse da ricercare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specifia</a:t>
            </a:r>
            <a:r>
              <a:rPr lang="it-IT" dirty="0" smtClean="0"/>
              <a:t> l’API </a:t>
            </a:r>
            <a:r>
              <a:rPr lang="it-IT" dirty="0" err="1" smtClean="0"/>
              <a:t>key</a:t>
            </a:r>
            <a:r>
              <a:rPr lang="it-IT" dirty="0" smtClean="0"/>
              <a:t> utile per usufruire il servizio </a:t>
            </a:r>
          </a:p>
          <a:p>
            <a:endParaRPr lang="it-IT" baseline="300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27" y="1187356"/>
            <a:ext cx="6458573" cy="5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Wrapper</a:t>
            </a:r>
            <a:r>
              <a:rPr lang="it-IT" sz="5400" b="1" dirty="0" smtClean="0">
                <a:solidFill>
                  <a:schemeClr val="bg1"/>
                </a:solidFill>
              </a:rPr>
              <a:t> – </a:t>
            </a:r>
            <a:r>
              <a:rPr lang="it-IT" sz="5400" b="1" dirty="0" err="1" smtClean="0">
                <a:solidFill>
                  <a:schemeClr val="bg1"/>
                </a:solidFill>
              </a:rPr>
              <a:t>fisioterapiarubiera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Per la </a:t>
            </a:r>
            <a:r>
              <a:rPr lang="en-US" dirty="0" err="1" smtClean="0"/>
              <a:t>ricerca</a:t>
            </a:r>
            <a:r>
              <a:rPr lang="en-US" dirty="0" smtClean="0"/>
              <a:t> del </a:t>
            </a:r>
            <a:r>
              <a:rPr lang="en-US" dirty="0" err="1" smtClean="0"/>
              <a:t>sintomo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title</a:t>
            </a:r>
            <a:r>
              <a:rPr lang="en-US" dirty="0"/>
              <a:t>: //main/article/header/h2/a[not(contains(.,"Fisioterapiarubiera.com"))]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link</a:t>
            </a:r>
            <a:r>
              <a:rPr lang="en-US" dirty="0"/>
              <a:t>: //main/article/header/h2/a[not(contains(.,"Fisioterapiarubiera.com"))]/@</a:t>
            </a:r>
            <a:r>
              <a:rPr lang="en-US" dirty="0" err="1"/>
              <a:t>href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description</a:t>
            </a:r>
            <a:r>
              <a:rPr lang="en-US" dirty="0"/>
              <a:t>: //main/article[header/h2/a[not(contains(.,"Fisioterapiarubiera.com"))]]/div[@class="entry-summary"]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Per lo scaricamento delle informazioni di interesse: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title</a:t>
            </a:r>
            <a:r>
              <a:rPr lang="it-IT" dirty="0" smtClean="0"/>
              <a:t>: //</a:t>
            </a:r>
            <a:r>
              <a:rPr lang="it-IT" dirty="0" err="1" smtClean="0"/>
              <a:t>main</a:t>
            </a:r>
            <a:r>
              <a:rPr lang="it-IT" dirty="0" smtClean="0"/>
              <a:t>/</a:t>
            </a:r>
            <a:r>
              <a:rPr lang="it-IT" dirty="0" err="1" smtClean="0"/>
              <a:t>article</a:t>
            </a:r>
            <a:r>
              <a:rPr lang="it-IT" dirty="0" smtClean="0"/>
              <a:t>/</a:t>
            </a:r>
            <a:r>
              <a:rPr lang="it-IT" dirty="0" err="1" smtClean="0"/>
              <a:t>header</a:t>
            </a:r>
            <a:r>
              <a:rPr lang="it-IT" dirty="0" smtClean="0"/>
              <a:t>[@</a:t>
            </a:r>
            <a:r>
              <a:rPr lang="it-IT" dirty="0" err="1" smtClean="0"/>
              <a:t>class</a:t>
            </a:r>
            <a:r>
              <a:rPr lang="it-IT" dirty="0" smtClean="0"/>
              <a:t>="entry-</a:t>
            </a:r>
            <a:r>
              <a:rPr lang="it-IT" dirty="0" err="1" smtClean="0"/>
              <a:t>header</a:t>
            </a:r>
            <a:r>
              <a:rPr lang="it-IT" dirty="0" smtClean="0"/>
              <a:t>"]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[image, </a:t>
            </a:r>
            <a:r>
              <a:rPr lang="it-IT" b="1" dirty="0" err="1" smtClean="0"/>
              <a:t>description</a:t>
            </a:r>
            <a:r>
              <a:rPr lang="it-IT" b="1" dirty="0" smtClean="0"/>
              <a:t>, </a:t>
            </a:r>
            <a:r>
              <a:rPr lang="it-IT" b="1" dirty="0" err="1" smtClean="0"/>
              <a:t>paragraph</a:t>
            </a:r>
            <a:r>
              <a:rPr lang="it-IT" b="1" dirty="0" smtClean="0"/>
              <a:t>]</a:t>
            </a:r>
            <a:r>
              <a:rPr lang="it-IT" dirty="0" smtClean="0">
                <a:sym typeface="Wingdings" panose="05000000000000000000" pitchFamily="2" charset="2"/>
              </a:rPr>
              <a:t>: 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/>
              <a:t>//</a:t>
            </a:r>
            <a:r>
              <a:rPr lang="it-IT" dirty="0" err="1" smtClean="0"/>
              <a:t>main</a:t>
            </a:r>
            <a:r>
              <a:rPr lang="it-IT" dirty="0" smtClean="0"/>
              <a:t>[@id="</a:t>
            </a:r>
            <a:r>
              <a:rPr lang="it-IT" dirty="0" err="1" smtClean="0"/>
              <a:t>main</a:t>
            </a:r>
            <a:r>
              <a:rPr lang="it-IT" dirty="0" smtClean="0"/>
              <a:t>"]/</a:t>
            </a:r>
            <a:r>
              <a:rPr lang="it-IT" dirty="0" err="1" smtClean="0"/>
              <a:t>article</a:t>
            </a:r>
            <a:r>
              <a:rPr lang="it-IT" dirty="0" smtClean="0"/>
              <a:t>/div[@</a:t>
            </a:r>
            <a:r>
              <a:rPr lang="it-IT" dirty="0" err="1" smtClean="0"/>
              <a:t>class</a:t>
            </a:r>
            <a:r>
              <a:rPr lang="it-IT" dirty="0" smtClean="0"/>
              <a:t>="entry-</a:t>
            </a:r>
            <a:r>
              <a:rPr lang="it-IT" dirty="0" err="1" smtClean="0"/>
              <a:t>content</a:t>
            </a:r>
            <a:r>
              <a:rPr lang="it-IT" dirty="0" smtClean="0"/>
              <a:t>"]//*[self::p or self::</a:t>
            </a:r>
            <a:r>
              <a:rPr lang="it-IT" dirty="0" err="1" smtClean="0"/>
              <a:t>img</a:t>
            </a:r>
            <a:r>
              <a:rPr lang="it-IT" dirty="0" smtClean="0"/>
              <a:t> or self::li]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Wrapper</a:t>
            </a:r>
            <a:r>
              <a:rPr lang="it-IT" sz="5400" b="1" dirty="0" smtClean="0">
                <a:solidFill>
                  <a:schemeClr val="bg1"/>
                </a:solidFill>
              </a:rPr>
              <a:t> – albanesi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Per la </a:t>
            </a:r>
            <a:r>
              <a:rPr lang="en-US" dirty="0" err="1" smtClean="0"/>
              <a:t>ricerca</a:t>
            </a:r>
            <a:r>
              <a:rPr lang="en-US" dirty="0" smtClean="0"/>
              <a:t> del </a:t>
            </a:r>
            <a:r>
              <a:rPr lang="en-US" dirty="0" err="1" smtClean="0"/>
              <a:t>sintomo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title: </a:t>
            </a:r>
            <a:r>
              <a:rPr lang="en-US" dirty="0"/>
              <a:t>//div[@class="g"]/h3[@class="r" and a[contains(@</a:t>
            </a:r>
            <a:r>
              <a:rPr lang="en-US" dirty="0" err="1"/>
              <a:t>href</a:t>
            </a:r>
            <a:r>
              <a:rPr lang="en-US" dirty="0"/>
              <a:t>,"albanesi.it/")]]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link: </a:t>
            </a:r>
            <a:r>
              <a:rPr lang="en-US" dirty="0"/>
              <a:t>//div[@class="g"]/h3[@class="r"]/a[contains(@</a:t>
            </a:r>
            <a:r>
              <a:rPr lang="en-US" dirty="0" err="1"/>
              <a:t>href</a:t>
            </a:r>
            <a:r>
              <a:rPr lang="en-US" dirty="0"/>
              <a:t>,"albanesi.it")]/@</a:t>
            </a:r>
            <a:r>
              <a:rPr lang="en-US" dirty="0" err="1"/>
              <a:t>href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description: </a:t>
            </a:r>
            <a:r>
              <a:rPr lang="en-US" dirty="0"/>
              <a:t>//span[@class="</a:t>
            </a:r>
            <a:r>
              <a:rPr lang="en-US" dirty="0" err="1"/>
              <a:t>st</a:t>
            </a:r>
            <a:r>
              <a:rPr lang="en-US" dirty="0"/>
              <a:t>" and ./../../h3[@class="r"]/a/@</a:t>
            </a:r>
            <a:r>
              <a:rPr lang="en-US" dirty="0" err="1"/>
              <a:t>href</a:t>
            </a:r>
            <a:r>
              <a:rPr lang="en-US" dirty="0"/>
              <a:t>[(contains(.,"albanesi.it</a:t>
            </a:r>
            <a:r>
              <a:rPr lang="en-US" dirty="0" smtClean="0"/>
              <a:t>/"))]]</a:t>
            </a:r>
          </a:p>
          <a:p>
            <a:pPr lvl="1"/>
            <a:endParaRPr lang="en-US" b="1" dirty="0" smtClean="0"/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Per lo scaricamento delle informazioni di interesse: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title</a:t>
            </a:r>
            <a:r>
              <a:rPr lang="it-IT" dirty="0" smtClean="0"/>
              <a:t>: //</a:t>
            </a:r>
            <a:r>
              <a:rPr lang="it-IT" dirty="0" err="1" smtClean="0"/>
              <a:t>main</a:t>
            </a:r>
            <a:r>
              <a:rPr lang="it-IT" dirty="0" smtClean="0"/>
              <a:t>/</a:t>
            </a:r>
            <a:r>
              <a:rPr lang="it-IT" dirty="0" err="1" smtClean="0"/>
              <a:t>article</a:t>
            </a:r>
            <a:r>
              <a:rPr lang="it-IT" dirty="0" smtClean="0"/>
              <a:t>/</a:t>
            </a:r>
            <a:r>
              <a:rPr lang="it-IT" dirty="0" err="1" smtClean="0"/>
              <a:t>header</a:t>
            </a:r>
            <a:r>
              <a:rPr lang="it-IT" dirty="0" smtClean="0"/>
              <a:t>[@</a:t>
            </a:r>
            <a:r>
              <a:rPr lang="it-IT" dirty="0" err="1" smtClean="0"/>
              <a:t>class</a:t>
            </a:r>
            <a:r>
              <a:rPr lang="it-IT" dirty="0" smtClean="0"/>
              <a:t>="entry-</a:t>
            </a:r>
            <a:r>
              <a:rPr lang="it-IT" dirty="0" err="1" smtClean="0"/>
              <a:t>header</a:t>
            </a:r>
            <a:r>
              <a:rPr lang="it-IT" dirty="0" smtClean="0"/>
              <a:t>"]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[</a:t>
            </a:r>
            <a:r>
              <a:rPr lang="it-IT" b="1" dirty="0" err="1" smtClean="0"/>
              <a:t>description</a:t>
            </a:r>
            <a:r>
              <a:rPr lang="it-IT" b="1" dirty="0"/>
              <a:t>, </a:t>
            </a:r>
            <a:r>
              <a:rPr lang="it-IT" b="1" dirty="0" smtClean="0"/>
              <a:t>images, </a:t>
            </a:r>
            <a:r>
              <a:rPr lang="it-IT" b="1" dirty="0" err="1"/>
              <a:t>paragraph</a:t>
            </a:r>
            <a:r>
              <a:rPr lang="it-IT" b="1" dirty="0" smtClean="0"/>
              <a:t>]</a:t>
            </a:r>
            <a:r>
              <a:rPr lang="it-IT" dirty="0" smtClean="0">
                <a:sym typeface="Wingdings" panose="05000000000000000000" pitchFamily="2" charset="2"/>
              </a:rPr>
              <a:t>: </a:t>
            </a:r>
            <a:r>
              <a:rPr lang="en-US" dirty="0" smtClean="0"/>
              <a:t>//</a:t>
            </a:r>
            <a:r>
              <a:rPr lang="en-US" dirty="0"/>
              <a:t>main[@class="content"]/article/div[@class="entry-content"]//*[self::p or self::</a:t>
            </a:r>
            <a:r>
              <a:rPr lang="en-US" dirty="0" err="1"/>
              <a:t>img</a:t>
            </a:r>
            <a:r>
              <a:rPr lang="en-US" dirty="0"/>
              <a:t> or self::li</a:t>
            </a:r>
            <a:r>
              <a:rPr lang="en-US" dirty="0" smtClean="0"/>
              <a:t>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Wrapper</a:t>
            </a:r>
            <a:r>
              <a:rPr lang="it-IT" sz="5400" b="1" dirty="0" smtClean="0">
                <a:solidFill>
                  <a:schemeClr val="bg1"/>
                </a:solidFill>
              </a:rPr>
              <a:t> – </a:t>
            </a:r>
            <a:r>
              <a:rPr lang="it-IT" sz="5400" b="1" dirty="0" err="1" smtClean="0">
                <a:solidFill>
                  <a:schemeClr val="bg1"/>
                </a:solidFill>
              </a:rPr>
              <a:t>doveecomemicuro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Per la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cliniche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</a:t>
            </a:r>
            <a:r>
              <a:rPr lang="en-US" b="1" dirty="0" smtClean="0"/>
              <a:t>ame: </a:t>
            </a:r>
            <a:r>
              <a:rPr lang="en-US" dirty="0" smtClean="0"/>
              <a:t>//</a:t>
            </a:r>
            <a:r>
              <a:rPr lang="en-US" dirty="0"/>
              <a:t>h3[@class='underline</a:t>
            </a:r>
            <a:r>
              <a:rPr lang="en-US" dirty="0" smtClean="0"/>
              <a:t>']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description: </a:t>
            </a:r>
            <a:r>
              <a:rPr lang="en-US" dirty="0" smtClean="0"/>
              <a:t>//</a:t>
            </a:r>
            <a:r>
              <a:rPr lang="en-US" dirty="0"/>
              <a:t>h4[@class='no-underline']/text</a:t>
            </a:r>
            <a:r>
              <a:rPr lang="en-US" dirty="0" smtClean="0"/>
              <a:t>()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ddress: </a:t>
            </a:r>
            <a:r>
              <a:rPr lang="en-US" dirty="0" smtClean="0"/>
              <a:t>//</a:t>
            </a:r>
            <a:r>
              <a:rPr lang="en-US" dirty="0" err="1"/>
              <a:t>i</a:t>
            </a:r>
            <a:r>
              <a:rPr lang="en-US" dirty="0"/>
              <a:t>[@class='fa fa-map-marker']/../text</a:t>
            </a:r>
            <a:r>
              <a:rPr lang="en-US" dirty="0" smtClean="0"/>
              <a:t>()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</a:t>
            </a:r>
            <a:r>
              <a:rPr lang="en-US" b="1" dirty="0" smtClean="0"/>
              <a:t>tar:  </a:t>
            </a:r>
            <a:r>
              <a:rPr lang="en-US" dirty="0" smtClean="0"/>
              <a:t>//</a:t>
            </a:r>
            <a:r>
              <a:rPr lang="en-US" dirty="0"/>
              <a:t>div[@class='users-rating']/h3[1]/text</a:t>
            </a:r>
            <a:r>
              <a:rPr lang="en-US" dirty="0" smtClean="0"/>
              <a:t>()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image = </a:t>
            </a:r>
            <a:r>
              <a:rPr lang="en-US" dirty="0" smtClean="0"/>
              <a:t>//</a:t>
            </a:r>
            <a:r>
              <a:rPr lang="en-US" dirty="0"/>
              <a:t>div[@class='single-health-facility table-info']//</a:t>
            </a:r>
            <a:r>
              <a:rPr lang="en-US" dirty="0" err="1"/>
              <a:t>img</a:t>
            </a:r>
            <a:r>
              <a:rPr lang="en-US" dirty="0"/>
              <a:t>[@class[contains(.,'</a:t>
            </a:r>
            <a:r>
              <a:rPr lang="en-US" dirty="0" err="1"/>
              <a:t>img</a:t>
            </a:r>
            <a:r>
              <a:rPr lang="en-US" dirty="0"/>
              <a:t>-responsive')]]/@</a:t>
            </a:r>
            <a:r>
              <a:rPr lang="en-US" dirty="0" err="1" smtClean="0"/>
              <a:t>src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Wrapper</a:t>
            </a:r>
            <a:r>
              <a:rPr lang="it-IT" sz="5400" b="1" dirty="0" smtClean="0">
                <a:solidFill>
                  <a:schemeClr val="bg1"/>
                </a:solidFill>
              </a:rPr>
              <a:t> – </a:t>
            </a:r>
            <a:r>
              <a:rPr lang="it-IT" sz="5400" b="1" dirty="0" err="1" smtClean="0">
                <a:solidFill>
                  <a:schemeClr val="bg1"/>
                </a:solidFill>
              </a:rPr>
              <a:t>medicitalia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Per la </a:t>
            </a:r>
            <a:r>
              <a:rPr lang="en-US" dirty="0" err="1" smtClean="0"/>
              <a:t>ricerca</a:t>
            </a:r>
            <a:r>
              <a:rPr lang="en-US" dirty="0" smtClean="0"/>
              <a:t> di </a:t>
            </a:r>
            <a:r>
              <a:rPr lang="en-US" dirty="0" err="1" smtClean="0"/>
              <a:t>pareri</a:t>
            </a:r>
            <a:r>
              <a:rPr lang="en-US" dirty="0" smtClean="0"/>
              <a:t> </a:t>
            </a:r>
            <a:r>
              <a:rPr lang="en-US" dirty="0" err="1" smtClean="0"/>
              <a:t>medici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title: </a:t>
            </a:r>
            <a:r>
              <a:rPr lang="en-US" dirty="0" smtClean="0"/>
              <a:t>//</a:t>
            </a:r>
            <a:r>
              <a:rPr lang="en-US" dirty="0"/>
              <a:t>div[@class="g"]/h3[@class="r"]/a[contains(@</a:t>
            </a:r>
            <a:r>
              <a:rPr lang="en-US" dirty="0" err="1"/>
              <a:t>href</a:t>
            </a:r>
            <a:r>
              <a:rPr lang="en-US" dirty="0"/>
              <a:t>,"</a:t>
            </a:r>
            <a:r>
              <a:rPr lang="en-US" dirty="0" err="1"/>
              <a:t>consulti</a:t>
            </a:r>
            <a:r>
              <a:rPr lang="en-US" dirty="0" smtClean="0"/>
              <a:t>")]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link: </a:t>
            </a:r>
            <a:r>
              <a:rPr lang="en-US" dirty="0" smtClean="0"/>
              <a:t>//</a:t>
            </a:r>
            <a:r>
              <a:rPr lang="en-US" dirty="0"/>
              <a:t>div[@class="g"]//h3[@class="r"]/a/@</a:t>
            </a:r>
            <a:r>
              <a:rPr lang="en-US" dirty="0" err="1"/>
              <a:t>href</a:t>
            </a:r>
            <a:r>
              <a:rPr lang="en-US" dirty="0"/>
              <a:t>[(contains(.,"</a:t>
            </a:r>
            <a:r>
              <a:rPr lang="en-US" dirty="0" err="1"/>
              <a:t>consulti</a:t>
            </a:r>
            <a:r>
              <a:rPr lang="en-US" dirty="0" smtClean="0"/>
              <a:t>"))]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Short_description</a:t>
            </a:r>
            <a:r>
              <a:rPr lang="en-US" b="1" dirty="0" smtClean="0"/>
              <a:t>: </a:t>
            </a:r>
            <a:r>
              <a:rPr lang="en-US" dirty="0" smtClean="0"/>
              <a:t>//</a:t>
            </a:r>
            <a:r>
              <a:rPr lang="en-US" dirty="0"/>
              <a:t>span[@class="</a:t>
            </a:r>
            <a:r>
              <a:rPr lang="en-US" dirty="0" err="1"/>
              <a:t>st</a:t>
            </a:r>
            <a:r>
              <a:rPr lang="en-US" dirty="0"/>
              <a:t>" and ./../../h3[@class="r"]/a/@</a:t>
            </a:r>
            <a:r>
              <a:rPr lang="en-US" dirty="0" err="1"/>
              <a:t>href</a:t>
            </a:r>
            <a:r>
              <a:rPr lang="en-US" dirty="0"/>
              <a:t>[(contains(.,"</a:t>
            </a:r>
            <a:r>
              <a:rPr lang="en-US" dirty="0" err="1"/>
              <a:t>consulti</a:t>
            </a:r>
            <a:r>
              <a:rPr lang="en-US" dirty="0" smtClean="0"/>
              <a:t>"))]]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Per lo scaricamento delle informazioni di interesse: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[question, answer]: </a:t>
            </a:r>
            <a:r>
              <a:rPr lang="en-US" dirty="0"/>
              <a:t>//div[@class="content" and @</a:t>
            </a:r>
            <a:r>
              <a:rPr lang="en-US" dirty="0" err="1"/>
              <a:t>itemprop</a:t>
            </a:r>
            <a:r>
              <a:rPr lang="en-US" dirty="0"/>
              <a:t>="text"]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[</a:t>
            </a:r>
            <a:r>
              <a:rPr lang="en-US" b="1" dirty="0" err="1" smtClean="0"/>
              <a:t>user_image</a:t>
            </a:r>
            <a:r>
              <a:rPr lang="en-US" b="1" dirty="0" smtClean="0"/>
              <a:t>, </a:t>
            </a:r>
            <a:r>
              <a:rPr lang="en-US" b="1" dirty="0" err="1" smtClean="0"/>
              <a:t>doctor_image</a:t>
            </a:r>
            <a:r>
              <a:rPr lang="en-US" b="1" dirty="0" smtClean="0"/>
              <a:t>]: </a:t>
            </a:r>
            <a:r>
              <a:rPr lang="en-US" dirty="0"/>
              <a:t>//</a:t>
            </a:r>
            <a:r>
              <a:rPr lang="en-US" dirty="0" err="1"/>
              <a:t>img</a:t>
            </a:r>
            <a:r>
              <a:rPr lang="en-US" dirty="0"/>
              <a:t>[@class="</a:t>
            </a:r>
            <a:r>
              <a:rPr lang="en-US" dirty="0" err="1"/>
              <a:t>img</a:t>
            </a:r>
            <a:r>
              <a:rPr lang="en-US" dirty="0"/>
              <a:t>-rounded"]/@</a:t>
            </a:r>
            <a:r>
              <a:rPr lang="en-US" dirty="0" err="1"/>
              <a:t>src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[</a:t>
            </a:r>
            <a:r>
              <a:rPr lang="en-US" b="1" dirty="0" err="1" smtClean="0"/>
              <a:t>user_name</a:t>
            </a:r>
            <a:r>
              <a:rPr lang="en-US" b="1" dirty="0" smtClean="0"/>
              <a:t>, </a:t>
            </a:r>
            <a:r>
              <a:rPr lang="en-US" b="1" dirty="0" err="1" smtClean="0"/>
              <a:t>doctor_name</a:t>
            </a:r>
            <a:r>
              <a:rPr lang="en-US" b="1" dirty="0"/>
              <a:t>]</a:t>
            </a:r>
            <a:r>
              <a:rPr lang="en-US" b="1" dirty="0" smtClean="0"/>
              <a:t>: </a:t>
            </a:r>
            <a:r>
              <a:rPr lang="en-US" dirty="0"/>
              <a:t>//span[@</a:t>
            </a:r>
            <a:r>
              <a:rPr lang="en-US" dirty="0" err="1"/>
              <a:t>itemprop</a:t>
            </a:r>
            <a:r>
              <a:rPr lang="en-US" dirty="0"/>
              <a:t>="author"]/span[@</a:t>
            </a:r>
            <a:r>
              <a:rPr lang="en-US" dirty="0" err="1"/>
              <a:t>itemprop</a:t>
            </a:r>
            <a:r>
              <a:rPr lang="en-US" dirty="0"/>
              <a:t>="name"]</a:t>
            </a:r>
          </a:p>
        </p:txBody>
      </p:sp>
    </p:spTree>
    <p:extLst>
      <p:ext uri="{BB962C8B-B14F-4D97-AF65-F5344CB8AC3E}">
        <p14:creationId xmlns:p14="http://schemas.microsoft.com/office/powerpoint/2010/main" val="21479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32043"/>
            <a:ext cx="4865574" cy="31254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Non ti senti bene? Hai qualche disturbo? </a:t>
            </a:r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Oggi la maniera più naturale è sfruttare la potenza del Web per dare una risposta immediata ai propri disturbi prima di consultare un medico</a:t>
            </a:r>
          </a:p>
        </p:txBody>
      </p:sp>
      <p:pic>
        <p:nvPicPr>
          <p:cNvPr id="3" name="Picture 2" descr="http://www.interris.it/wp-content/uploads/2015/10/cyb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481">
            <a:off x="5631543" y="1875199"/>
            <a:ext cx="6196693" cy="40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cybercond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441">
            <a:off x="1465943" y="4646055"/>
            <a:ext cx="3608160" cy="20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Wrapper</a:t>
            </a:r>
            <a:r>
              <a:rPr lang="it-IT" sz="5400" b="1" dirty="0" smtClean="0">
                <a:solidFill>
                  <a:schemeClr val="bg1"/>
                </a:solidFill>
              </a:rPr>
              <a:t> – Google </a:t>
            </a:r>
            <a:r>
              <a:rPr lang="it-IT" sz="5400" b="1" dirty="0" err="1" smtClean="0">
                <a:solidFill>
                  <a:schemeClr val="bg1"/>
                </a:solidFill>
              </a:rPr>
              <a:t>Maps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Per la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farmacie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name: </a:t>
            </a:r>
            <a:r>
              <a:rPr lang="en-US" dirty="0" smtClean="0"/>
              <a:t>.find</a:t>
            </a:r>
            <a:r>
              <a:rPr lang="en-US" dirty="0"/>
              <a:t>('name').text</a:t>
            </a:r>
            <a:r>
              <a:rPr lang="en-US" dirty="0" smtClean="0"/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vicinity: </a:t>
            </a:r>
            <a:r>
              <a:rPr lang="en-US" dirty="0"/>
              <a:t>.find('vicinity').text()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lat</a:t>
            </a:r>
            <a:r>
              <a:rPr lang="en-US" b="1" dirty="0" smtClean="0"/>
              <a:t>: </a:t>
            </a:r>
            <a:r>
              <a:rPr lang="en-US" dirty="0"/>
              <a:t>.find('location').find('</a:t>
            </a:r>
            <a:r>
              <a:rPr lang="en-US" dirty="0" err="1"/>
              <a:t>lat</a:t>
            </a:r>
            <a:r>
              <a:rPr lang="en-US" dirty="0"/>
              <a:t>').text()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l</a:t>
            </a:r>
            <a:r>
              <a:rPr lang="en-US" b="1" dirty="0" err="1" smtClean="0"/>
              <a:t>ng</a:t>
            </a:r>
            <a:r>
              <a:rPr lang="en-US" b="1" dirty="0"/>
              <a:t>:</a:t>
            </a:r>
            <a:r>
              <a:rPr lang="en-US" dirty="0"/>
              <a:t> .find('location').find('</a:t>
            </a:r>
            <a:r>
              <a:rPr lang="en-US" dirty="0" err="1"/>
              <a:t>lng</a:t>
            </a:r>
            <a:r>
              <a:rPr lang="en-US" dirty="0"/>
              <a:t>').text()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o</a:t>
            </a:r>
            <a:r>
              <a:rPr lang="en-US" b="1" dirty="0" err="1" smtClean="0"/>
              <a:t>pen_now</a:t>
            </a:r>
            <a:r>
              <a:rPr lang="en-US" b="1" dirty="0"/>
              <a:t>:</a:t>
            </a:r>
            <a:r>
              <a:rPr lang="en-US" dirty="0"/>
              <a:t> .find('</a:t>
            </a:r>
            <a:r>
              <a:rPr lang="en-US" dirty="0" err="1"/>
              <a:t>opening_hours</a:t>
            </a:r>
            <a:r>
              <a:rPr lang="en-US" dirty="0"/>
              <a:t>').find('</a:t>
            </a:r>
            <a:r>
              <a:rPr lang="en-US" dirty="0" err="1"/>
              <a:t>open_now</a:t>
            </a:r>
            <a:r>
              <a:rPr lang="en-US" dirty="0"/>
              <a:t>').text()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35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Schema Globale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symptom </a:t>
            </a:r>
            <a:r>
              <a:rPr lang="en-US" dirty="0" smtClean="0"/>
              <a:t>(title, </a:t>
            </a:r>
            <a:r>
              <a:rPr lang="en-US" dirty="0" err="1" smtClean="0"/>
              <a:t>short_description</a:t>
            </a:r>
            <a:r>
              <a:rPr lang="en-US" dirty="0" smtClean="0"/>
              <a:t>, link, images, </a:t>
            </a:r>
            <a:r>
              <a:rPr lang="en-US" dirty="0" err="1" smtClean="0"/>
              <a:t>long_description</a:t>
            </a:r>
            <a:r>
              <a:rPr lang="en-US" dirty="0" smtClean="0"/>
              <a:t>, paragraphs)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hospital </a:t>
            </a:r>
            <a:r>
              <a:rPr lang="en-US" dirty="0" smtClean="0"/>
              <a:t>(name, description, image, address, star, </a:t>
            </a:r>
            <a:r>
              <a:rPr lang="en-US" dirty="0" err="1" smtClean="0"/>
              <a:t>id_symptom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consult 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question, answers,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 smtClean="0"/>
              <a:t>doctor_name</a:t>
            </a:r>
            <a:r>
              <a:rPr lang="en-US" dirty="0" smtClean="0"/>
              <a:t>, </a:t>
            </a:r>
            <a:r>
              <a:rPr lang="en-US" dirty="0" err="1" smtClean="0"/>
              <a:t>id_symptom</a:t>
            </a:r>
            <a:r>
              <a:rPr lang="en-US" dirty="0" smtClean="0"/>
              <a:t>)</a:t>
            </a:r>
          </a:p>
          <a:p>
            <a:pPr lvl="1"/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pharmacy </a:t>
            </a:r>
            <a:r>
              <a:rPr lang="en-US" dirty="0" smtClean="0"/>
              <a:t> (name, vicinity, type, </a:t>
            </a:r>
            <a:r>
              <a:rPr lang="en-US" dirty="0" err="1" smtClean="0"/>
              <a:t>open_now</a:t>
            </a:r>
            <a:r>
              <a:rPr lang="en-US" dirty="0" smtClean="0"/>
              <a:t>, latitude, longitude)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3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Mapping</a:t>
            </a:r>
            <a:r>
              <a:rPr lang="it-IT" sz="5400" b="1" dirty="0" smtClean="0">
                <a:solidFill>
                  <a:schemeClr val="bg1"/>
                </a:solidFill>
              </a:rPr>
              <a:t> GAV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symptom </a:t>
            </a:r>
            <a:r>
              <a:rPr lang="en-US" dirty="0" smtClean="0"/>
              <a:t>(title, </a:t>
            </a:r>
            <a:r>
              <a:rPr lang="en-US" dirty="0" err="1" smtClean="0"/>
              <a:t>short_description</a:t>
            </a:r>
            <a:r>
              <a:rPr lang="en-US" dirty="0" smtClean="0"/>
              <a:t>, link, images, </a:t>
            </a:r>
            <a:r>
              <a:rPr lang="en-US" dirty="0" err="1" smtClean="0"/>
              <a:t>long_description</a:t>
            </a:r>
            <a:r>
              <a:rPr lang="en-US" dirty="0" smtClean="0"/>
              <a:t>, paragraphs) :- </a:t>
            </a:r>
            <a:r>
              <a:rPr lang="en-US" b="1" dirty="0" err="1" smtClean="0"/>
              <a:t>FR.result</a:t>
            </a:r>
            <a:r>
              <a:rPr lang="en-US" b="1" dirty="0" smtClean="0"/>
              <a:t> </a:t>
            </a:r>
            <a:r>
              <a:rPr lang="en-US" dirty="0" smtClean="0"/>
              <a:t>(title, </a:t>
            </a:r>
            <a:r>
              <a:rPr lang="en-US" dirty="0" err="1" smtClean="0"/>
              <a:t>short_description</a:t>
            </a:r>
            <a:r>
              <a:rPr lang="en-US" dirty="0" smtClean="0"/>
              <a:t>, link) , </a:t>
            </a:r>
            <a:r>
              <a:rPr lang="en-US" b="1" dirty="0" err="1" smtClean="0"/>
              <a:t>FR.detail</a:t>
            </a:r>
            <a:r>
              <a:rPr lang="en-US" dirty="0" smtClean="0"/>
              <a:t> (title, images, </a:t>
            </a:r>
            <a:r>
              <a:rPr lang="en-US" dirty="0" err="1" smtClean="0"/>
              <a:t>long_description</a:t>
            </a:r>
            <a:r>
              <a:rPr lang="en-US" dirty="0" smtClean="0"/>
              <a:t>, paragraphs)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symptom </a:t>
            </a:r>
            <a:r>
              <a:rPr lang="en-US" dirty="0"/>
              <a:t>(title, </a:t>
            </a:r>
            <a:r>
              <a:rPr lang="en-US" dirty="0" err="1"/>
              <a:t>short_description</a:t>
            </a:r>
            <a:r>
              <a:rPr lang="en-US" dirty="0"/>
              <a:t>, link, </a:t>
            </a:r>
            <a:r>
              <a:rPr lang="en-US" dirty="0" smtClean="0"/>
              <a:t>images, </a:t>
            </a:r>
            <a:r>
              <a:rPr lang="en-US" dirty="0" err="1"/>
              <a:t>long_description</a:t>
            </a:r>
            <a:r>
              <a:rPr lang="en-US" dirty="0"/>
              <a:t>, </a:t>
            </a:r>
            <a:r>
              <a:rPr lang="en-US" dirty="0" smtClean="0"/>
              <a:t>paragraphs) </a:t>
            </a:r>
            <a:r>
              <a:rPr lang="en-US" dirty="0"/>
              <a:t>:- </a:t>
            </a:r>
            <a:r>
              <a:rPr lang="en-US" b="1" dirty="0" err="1" smtClean="0"/>
              <a:t>AL.result</a:t>
            </a:r>
            <a:r>
              <a:rPr lang="en-US" b="1" dirty="0" smtClean="0"/>
              <a:t> </a:t>
            </a:r>
            <a:r>
              <a:rPr lang="en-US" dirty="0"/>
              <a:t>(title</a:t>
            </a:r>
            <a:r>
              <a:rPr lang="en-US" dirty="0" smtClean="0"/>
              <a:t>, </a:t>
            </a:r>
            <a:r>
              <a:rPr lang="en-US" dirty="0"/>
              <a:t>link, </a:t>
            </a:r>
            <a:r>
              <a:rPr lang="en-US" dirty="0" err="1" smtClean="0"/>
              <a:t>short_description</a:t>
            </a:r>
            <a:r>
              <a:rPr lang="en-US" dirty="0" smtClean="0"/>
              <a:t>) </a:t>
            </a:r>
            <a:r>
              <a:rPr lang="en-US" dirty="0"/>
              <a:t>, </a:t>
            </a:r>
            <a:r>
              <a:rPr lang="en-US" b="1" dirty="0" err="1" smtClean="0"/>
              <a:t>AL.detail</a:t>
            </a:r>
            <a:r>
              <a:rPr lang="en-US" dirty="0" smtClean="0"/>
              <a:t> </a:t>
            </a:r>
            <a:r>
              <a:rPr lang="en-US" dirty="0"/>
              <a:t>(title, </a:t>
            </a:r>
            <a:r>
              <a:rPr lang="en-US" dirty="0" err="1" smtClean="0"/>
              <a:t>long_description</a:t>
            </a:r>
            <a:r>
              <a:rPr lang="en-US" dirty="0" smtClean="0"/>
              <a:t>, images, paragraphs)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hospital </a:t>
            </a:r>
            <a:r>
              <a:rPr lang="en-US" dirty="0" smtClean="0"/>
              <a:t>(name, description, image, address, star, </a:t>
            </a:r>
            <a:r>
              <a:rPr lang="en-US" dirty="0" err="1" smtClean="0"/>
              <a:t>id_symptom</a:t>
            </a:r>
            <a:r>
              <a:rPr lang="en-US" dirty="0" smtClean="0"/>
              <a:t>) :- </a:t>
            </a:r>
            <a:r>
              <a:rPr lang="en-US" b="1" dirty="0" err="1" smtClean="0"/>
              <a:t>DCMC.hospital</a:t>
            </a:r>
            <a:r>
              <a:rPr lang="en-US" dirty="0" smtClean="0"/>
              <a:t>(name, description, image, address, star, </a:t>
            </a:r>
            <a:r>
              <a:rPr lang="en-US" dirty="0" err="1" smtClean="0"/>
              <a:t>id_symptom</a:t>
            </a:r>
            <a:r>
              <a:rPr lang="en-US" dirty="0" smtClean="0"/>
              <a:t>) , </a:t>
            </a:r>
            <a:r>
              <a:rPr lang="en-US" b="1" dirty="0" err="1"/>
              <a:t>FR.result</a:t>
            </a:r>
            <a:r>
              <a:rPr lang="en-US" b="1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id_symptom</a:t>
            </a:r>
            <a:r>
              <a:rPr lang="en-US" dirty="0" smtClean="0"/>
              <a:t>, v1, v2)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hospital </a:t>
            </a:r>
            <a:r>
              <a:rPr lang="en-US" dirty="0"/>
              <a:t>(name, description, image, address, </a:t>
            </a:r>
            <a:r>
              <a:rPr lang="en-US" dirty="0" smtClean="0"/>
              <a:t>star, </a:t>
            </a:r>
            <a:r>
              <a:rPr lang="en-US" dirty="0" err="1" smtClean="0"/>
              <a:t>id_symptom</a:t>
            </a:r>
            <a:r>
              <a:rPr lang="en-US" dirty="0" smtClean="0"/>
              <a:t>) </a:t>
            </a:r>
            <a:r>
              <a:rPr lang="en-US" dirty="0"/>
              <a:t>:- </a:t>
            </a:r>
            <a:r>
              <a:rPr lang="en-US" b="1" dirty="0" err="1"/>
              <a:t>DCMC.hospital</a:t>
            </a:r>
            <a:r>
              <a:rPr lang="en-US" dirty="0"/>
              <a:t>(name, description, image, address, star, </a:t>
            </a:r>
            <a:r>
              <a:rPr lang="en-US" dirty="0" err="1"/>
              <a:t>id_symptom</a:t>
            </a:r>
            <a:r>
              <a:rPr lang="en-US" dirty="0"/>
              <a:t>) , </a:t>
            </a:r>
            <a:r>
              <a:rPr lang="en-US" b="1" dirty="0" err="1"/>
              <a:t>AL.result</a:t>
            </a:r>
            <a:r>
              <a:rPr lang="en-US" b="1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id_symptom</a:t>
            </a:r>
            <a:r>
              <a:rPr lang="en-US" dirty="0" smtClean="0"/>
              <a:t>, v1, v2) 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5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Mapping</a:t>
            </a:r>
            <a:r>
              <a:rPr lang="it-IT" sz="5400" b="1" dirty="0" smtClean="0">
                <a:solidFill>
                  <a:schemeClr val="bg1"/>
                </a:solidFill>
              </a:rPr>
              <a:t> GAV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637731"/>
            <a:ext cx="11714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consult 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question, answers,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 smtClean="0"/>
              <a:t>doctor_name</a:t>
            </a:r>
            <a:r>
              <a:rPr lang="en-US" dirty="0" smtClean="0"/>
              <a:t>, </a:t>
            </a:r>
            <a:r>
              <a:rPr lang="en-US" dirty="0" err="1" smtClean="0"/>
              <a:t>id_symptom</a:t>
            </a:r>
            <a:r>
              <a:rPr lang="en-US" dirty="0" smtClean="0"/>
              <a:t>) </a:t>
            </a:r>
            <a:r>
              <a:rPr lang="en-US" dirty="0"/>
              <a:t>:- </a:t>
            </a:r>
            <a:r>
              <a:rPr lang="en-US" b="1" dirty="0" err="1"/>
              <a:t>ME.result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</a:t>
            </a:r>
            <a:r>
              <a:rPr lang="en-US" dirty="0" err="1"/>
              <a:t>id_symptom</a:t>
            </a:r>
            <a:r>
              <a:rPr lang="en-US" dirty="0"/>
              <a:t>), </a:t>
            </a:r>
            <a:r>
              <a:rPr lang="en-US" b="1" dirty="0" err="1"/>
              <a:t>ME.detail</a:t>
            </a:r>
            <a:r>
              <a:rPr lang="en-US" dirty="0"/>
              <a:t>(title,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question, answers,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/>
              <a:t>doctor_name</a:t>
            </a:r>
            <a:r>
              <a:rPr lang="en-US" dirty="0"/>
              <a:t>) , </a:t>
            </a:r>
            <a:r>
              <a:rPr lang="en-US" b="1" dirty="0" err="1"/>
              <a:t>FR.result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id_symptom</a:t>
            </a:r>
            <a:r>
              <a:rPr lang="en-US" dirty="0"/>
              <a:t>, v1, v2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consult 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question, answers,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 smtClean="0"/>
              <a:t>doctor_name</a:t>
            </a:r>
            <a:r>
              <a:rPr lang="en-US" dirty="0" smtClean="0"/>
              <a:t>, </a:t>
            </a:r>
            <a:r>
              <a:rPr lang="en-US" dirty="0" err="1" smtClean="0"/>
              <a:t>id_symptom</a:t>
            </a:r>
            <a:r>
              <a:rPr lang="en-US" dirty="0" smtClean="0"/>
              <a:t>) </a:t>
            </a:r>
            <a:r>
              <a:rPr lang="en-US" dirty="0"/>
              <a:t>:- </a:t>
            </a:r>
            <a:r>
              <a:rPr lang="en-US" b="1" dirty="0" err="1"/>
              <a:t>ME.result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</a:t>
            </a:r>
            <a:r>
              <a:rPr lang="en-US" dirty="0" err="1"/>
              <a:t>id_symptom</a:t>
            </a:r>
            <a:r>
              <a:rPr lang="en-US" dirty="0"/>
              <a:t>), </a:t>
            </a:r>
            <a:r>
              <a:rPr lang="en-US" b="1" dirty="0" err="1"/>
              <a:t>ME.detail</a:t>
            </a:r>
            <a:r>
              <a:rPr lang="en-US" dirty="0"/>
              <a:t>(title,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question, answers,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/>
              <a:t>doctor_name</a:t>
            </a:r>
            <a:r>
              <a:rPr lang="en-US" dirty="0"/>
              <a:t>) , </a:t>
            </a:r>
            <a:r>
              <a:rPr lang="en-US" b="1" dirty="0" err="1"/>
              <a:t>AL.result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id_symptom</a:t>
            </a:r>
            <a:r>
              <a:rPr lang="en-US" dirty="0"/>
              <a:t>, v1, v2) 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pharmacy </a:t>
            </a:r>
            <a:r>
              <a:rPr lang="en-US" dirty="0"/>
              <a:t> (name, vicinity, type, </a:t>
            </a:r>
            <a:r>
              <a:rPr lang="en-US" dirty="0" err="1"/>
              <a:t>open_now</a:t>
            </a:r>
            <a:r>
              <a:rPr lang="en-US" dirty="0"/>
              <a:t>, latitude, longitude) :- </a:t>
            </a:r>
            <a:r>
              <a:rPr lang="en-US" b="1" dirty="0" err="1" smtClean="0"/>
              <a:t>GM.result</a:t>
            </a:r>
            <a:r>
              <a:rPr lang="en-US" dirty="0" smtClean="0"/>
              <a:t>(name</a:t>
            </a:r>
            <a:r>
              <a:rPr lang="en-US" dirty="0"/>
              <a:t>, vicinity, type, </a:t>
            </a:r>
            <a:r>
              <a:rPr lang="en-US" dirty="0" err="1"/>
              <a:t>open_now</a:t>
            </a:r>
            <a:r>
              <a:rPr lang="en-US" dirty="0"/>
              <a:t>, latitude, </a:t>
            </a:r>
            <a:r>
              <a:rPr lang="en-US" dirty="0" smtClean="0"/>
              <a:t>longitude)</a:t>
            </a: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30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err="1" smtClean="0">
                <a:solidFill>
                  <a:schemeClr val="bg1"/>
                </a:solidFill>
              </a:rPr>
              <a:t>Mapping</a:t>
            </a:r>
            <a:r>
              <a:rPr lang="it-IT" sz="5400" b="1" dirty="0" smtClean="0">
                <a:solidFill>
                  <a:schemeClr val="bg1"/>
                </a:solidFill>
              </a:rPr>
              <a:t> LAV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7672" y="1502688"/>
            <a:ext cx="11714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FR.result</a:t>
            </a:r>
            <a:r>
              <a:rPr lang="en-US" b="1" dirty="0" smtClean="0"/>
              <a:t> </a:t>
            </a:r>
            <a:r>
              <a:rPr lang="en-US" dirty="0"/>
              <a:t>(title, </a:t>
            </a:r>
            <a:r>
              <a:rPr lang="en-US" dirty="0" err="1"/>
              <a:t>short_description</a:t>
            </a:r>
            <a:r>
              <a:rPr lang="en-US" dirty="0"/>
              <a:t>, link) :- </a:t>
            </a:r>
            <a:r>
              <a:rPr lang="en-US" b="1" dirty="0"/>
              <a:t>symptom </a:t>
            </a:r>
            <a:r>
              <a:rPr lang="en-US" dirty="0"/>
              <a:t>(title, </a:t>
            </a:r>
            <a:r>
              <a:rPr lang="en-US" dirty="0" err="1"/>
              <a:t>short_description</a:t>
            </a:r>
            <a:r>
              <a:rPr lang="en-US" dirty="0"/>
              <a:t>, link, </a:t>
            </a:r>
            <a:r>
              <a:rPr lang="en-US" dirty="0" smtClean="0"/>
              <a:t>v1, v2, v3)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FR.detail</a:t>
            </a:r>
            <a:r>
              <a:rPr lang="en-US" dirty="0"/>
              <a:t> (title, images, </a:t>
            </a:r>
            <a:r>
              <a:rPr lang="en-US" dirty="0" err="1"/>
              <a:t>long_description</a:t>
            </a:r>
            <a:r>
              <a:rPr lang="en-US" dirty="0"/>
              <a:t>, paragraphs</a:t>
            </a:r>
            <a:r>
              <a:rPr lang="en-US" dirty="0" smtClean="0"/>
              <a:t>) :- </a:t>
            </a:r>
            <a:r>
              <a:rPr lang="en-US" b="1" dirty="0"/>
              <a:t>symptom </a:t>
            </a:r>
            <a:r>
              <a:rPr lang="en-US" dirty="0"/>
              <a:t>(</a:t>
            </a:r>
            <a:r>
              <a:rPr lang="en-US" dirty="0" smtClean="0"/>
              <a:t>title, v2, v3, images, </a:t>
            </a:r>
            <a:r>
              <a:rPr lang="en-US" dirty="0" err="1"/>
              <a:t>long_description</a:t>
            </a:r>
            <a:r>
              <a:rPr lang="en-US" dirty="0"/>
              <a:t>, paragraphs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AL.result</a:t>
            </a:r>
            <a:r>
              <a:rPr lang="en-US" b="1" dirty="0"/>
              <a:t> 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 smtClean="0"/>
              <a:t>) </a:t>
            </a:r>
            <a:r>
              <a:rPr lang="en-US" dirty="0"/>
              <a:t>:- </a:t>
            </a:r>
            <a:r>
              <a:rPr lang="en-US" b="1" dirty="0"/>
              <a:t>symptom </a:t>
            </a:r>
            <a:r>
              <a:rPr lang="en-US" dirty="0"/>
              <a:t>(title, </a:t>
            </a:r>
            <a:r>
              <a:rPr lang="en-US" dirty="0" err="1"/>
              <a:t>short_description</a:t>
            </a:r>
            <a:r>
              <a:rPr lang="en-US" dirty="0"/>
              <a:t>, link, v1, v2, v3)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AL.detail</a:t>
            </a:r>
            <a:r>
              <a:rPr lang="en-US" dirty="0"/>
              <a:t> (title, </a:t>
            </a:r>
            <a:r>
              <a:rPr lang="en-US" dirty="0" err="1"/>
              <a:t>long_description</a:t>
            </a:r>
            <a:r>
              <a:rPr lang="en-US" dirty="0"/>
              <a:t>, images, paragraphs</a:t>
            </a:r>
            <a:r>
              <a:rPr lang="en-US" dirty="0" smtClean="0"/>
              <a:t>) :- </a:t>
            </a:r>
            <a:r>
              <a:rPr lang="en-US" b="1" dirty="0"/>
              <a:t>symptom </a:t>
            </a:r>
            <a:r>
              <a:rPr lang="en-US" dirty="0"/>
              <a:t>(title, v2, v3, images, </a:t>
            </a:r>
            <a:r>
              <a:rPr lang="en-US" dirty="0" err="1"/>
              <a:t>long_description</a:t>
            </a:r>
            <a:r>
              <a:rPr lang="en-US" dirty="0"/>
              <a:t>, paragraphs)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DCMC.hospital</a:t>
            </a:r>
            <a:r>
              <a:rPr lang="en-US" dirty="0"/>
              <a:t>(name, description, image, address, star, </a:t>
            </a:r>
            <a:r>
              <a:rPr lang="en-US" dirty="0" err="1" smtClean="0"/>
              <a:t>id_symptom</a:t>
            </a:r>
            <a:r>
              <a:rPr lang="en-US" dirty="0" smtClean="0"/>
              <a:t>) :- </a:t>
            </a:r>
            <a:r>
              <a:rPr lang="en-US" b="1" dirty="0"/>
              <a:t>hospital </a:t>
            </a:r>
            <a:r>
              <a:rPr lang="en-US" dirty="0"/>
              <a:t>(name, description, image, address, </a:t>
            </a:r>
            <a:r>
              <a:rPr lang="en-US" dirty="0" smtClean="0"/>
              <a:t>star, </a:t>
            </a:r>
            <a:r>
              <a:rPr lang="en-US" dirty="0" err="1" smtClean="0"/>
              <a:t>id_symptom</a:t>
            </a:r>
            <a:r>
              <a:rPr lang="en-US" dirty="0" smtClean="0"/>
              <a:t>), </a:t>
            </a:r>
            <a:r>
              <a:rPr lang="en-US" b="1" dirty="0"/>
              <a:t>symptom </a:t>
            </a:r>
            <a:r>
              <a:rPr lang="en-US" dirty="0" smtClean="0"/>
              <a:t>(</a:t>
            </a:r>
            <a:r>
              <a:rPr lang="en-US" dirty="0" err="1" smtClean="0"/>
              <a:t>id_symptom</a:t>
            </a:r>
            <a:r>
              <a:rPr lang="en-US" dirty="0" smtClean="0"/>
              <a:t>, v1, v2, v3, v4, v5)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ME.result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</a:t>
            </a:r>
            <a:r>
              <a:rPr lang="en-US" dirty="0" err="1"/>
              <a:t>id_symptom</a:t>
            </a:r>
            <a:r>
              <a:rPr lang="en-US" dirty="0" smtClean="0"/>
              <a:t>) :- </a:t>
            </a:r>
            <a:r>
              <a:rPr lang="en-US" b="1" dirty="0"/>
              <a:t>consult </a:t>
            </a:r>
            <a:r>
              <a:rPr lang="en-US" dirty="0"/>
              <a:t>(title, link, </a:t>
            </a:r>
            <a:r>
              <a:rPr lang="en-US" dirty="0" err="1"/>
              <a:t>short_description</a:t>
            </a:r>
            <a:r>
              <a:rPr lang="en-US" dirty="0"/>
              <a:t>, </a:t>
            </a:r>
            <a:r>
              <a:rPr lang="en-US" dirty="0" smtClean="0"/>
              <a:t>v1, v2, v3, v4, v5, v6, </a:t>
            </a:r>
            <a:r>
              <a:rPr lang="en-US" dirty="0" err="1" smtClean="0"/>
              <a:t>id_symptom</a:t>
            </a:r>
            <a:r>
              <a:rPr lang="en-US" dirty="0" smtClean="0"/>
              <a:t>), </a:t>
            </a:r>
            <a:r>
              <a:rPr lang="en-US" b="1" dirty="0"/>
              <a:t>symptom </a:t>
            </a:r>
            <a:r>
              <a:rPr lang="en-US" dirty="0"/>
              <a:t>(</a:t>
            </a:r>
            <a:r>
              <a:rPr lang="en-US" dirty="0" err="1"/>
              <a:t>id_symptom</a:t>
            </a:r>
            <a:r>
              <a:rPr lang="en-US" dirty="0"/>
              <a:t>, v1, v2, v3, v4, v5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ME.detail</a:t>
            </a:r>
            <a:r>
              <a:rPr lang="en-US" dirty="0"/>
              <a:t>(title,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question, answers,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/>
              <a:t>doctor_name</a:t>
            </a:r>
            <a:r>
              <a:rPr lang="en-US" dirty="0" smtClean="0"/>
              <a:t>) :- </a:t>
            </a:r>
            <a:r>
              <a:rPr lang="en-US" b="1" dirty="0"/>
              <a:t>consult </a:t>
            </a:r>
            <a:r>
              <a:rPr lang="en-US" dirty="0"/>
              <a:t>(title, </a:t>
            </a:r>
            <a:r>
              <a:rPr lang="en-US" dirty="0" smtClean="0"/>
              <a:t>v1, v2, </a:t>
            </a:r>
            <a:r>
              <a:rPr lang="en-US" dirty="0"/>
              <a:t>question, answers,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/>
              <a:t>doctor_name</a:t>
            </a:r>
            <a:r>
              <a:rPr lang="en-US" dirty="0"/>
              <a:t>, </a:t>
            </a:r>
            <a:r>
              <a:rPr lang="en-US" dirty="0" err="1"/>
              <a:t>id_symptom</a:t>
            </a:r>
            <a:r>
              <a:rPr lang="en-US" dirty="0"/>
              <a:t>) </a:t>
            </a:r>
            <a:r>
              <a:rPr lang="en-US" dirty="0" smtClean="0"/>
              <a:t>, </a:t>
            </a:r>
            <a:r>
              <a:rPr lang="en-US" b="1" dirty="0" smtClean="0"/>
              <a:t>symptom </a:t>
            </a:r>
            <a:r>
              <a:rPr lang="en-US" dirty="0"/>
              <a:t>(</a:t>
            </a:r>
            <a:r>
              <a:rPr lang="en-US" dirty="0" err="1"/>
              <a:t>id_symptom</a:t>
            </a:r>
            <a:r>
              <a:rPr lang="en-US" dirty="0"/>
              <a:t>, v1, v2, v3, v4, v5)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GM.result</a:t>
            </a:r>
            <a:r>
              <a:rPr lang="en-US" dirty="0"/>
              <a:t>(name, vicinity, type, </a:t>
            </a:r>
            <a:r>
              <a:rPr lang="en-US" dirty="0" err="1"/>
              <a:t>open_now</a:t>
            </a:r>
            <a:r>
              <a:rPr lang="en-US" dirty="0"/>
              <a:t>, latitude, longitude</a:t>
            </a:r>
            <a:r>
              <a:rPr lang="en-US" dirty="0" smtClean="0"/>
              <a:t>) :- </a:t>
            </a:r>
            <a:r>
              <a:rPr lang="en-US" b="1" dirty="0"/>
              <a:t>pharmacy </a:t>
            </a:r>
            <a:r>
              <a:rPr lang="en-US" dirty="0"/>
              <a:t> (name, vicinity, type, </a:t>
            </a:r>
            <a:r>
              <a:rPr lang="en-US" dirty="0" err="1"/>
              <a:t>open_now</a:t>
            </a:r>
            <a:r>
              <a:rPr lang="en-US" dirty="0"/>
              <a:t>, latitude, longitude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12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Query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0229" y="1640114"/>
            <a:ext cx="10740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Dato un sintomo, recuperare tutte le possibili diagnosi associate ad esso e gli ospedali specializzati nella cura della malattia relativa</a:t>
            </a:r>
          </a:p>
          <a:p>
            <a:endParaRPr lang="it-IT" dirty="0"/>
          </a:p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/>
              <a:t>symptom </a:t>
            </a:r>
            <a:r>
              <a:rPr lang="en-US" dirty="0"/>
              <a:t>(title, </a:t>
            </a:r>
            <a:r>
              <a:rPr lang="en-US" dirty="0" smtClean="0"/>
              <a:t>v1, v2, </a:t>
            </a:r>
            <a:r>
              <a:rPr lang="en-US" dirty="0"/>
              <a:t>images, </a:t>
            </a:r>
            <a:r>
              <a:rPr lang="en-US" dirty="0" smtClean="0"/>
              <a:t>description</a:t>
            </a:r>
            <a:r>
              <a:rPr lang="en-US" dirty="0"/>
              <a:t>, paragraphs</a:t>
            </a:r>
            <a:r>
              <a:rPr lang="en-US" dirty="0" smtClean="0"/>
              <a:t>), </a:t>
            </a:r>
            <a:r>
              <a:rPr lang="en-US" b="1" dirty="0"/>
              <a:t>hospital </a:t>
            </a:r>
            <a:r>
              <a:rPr lang="en-US" dirty="0" smtClean="0"/>
              <a:t>(</a:t>
            </a:r>
            <a:r>
              <a:rPr lang="en-US" dirty="0" err="1" smtClean="0"/>
              <a:t>hospital_name</a:t>
            </a:r>
            <a:r>
              <a:rPr lang="en-US" dirty="0"/>
              <a:t>, </a:t>
            </a:r>
            <a:r>
              <a:rPr lang="en-US" dirty="0" err="1" smtClean="0"/>
              <a:t>hospital_description</a:t>
            </a:r>
            <a:r>
              <a:rPr lang="en-US" dirty="0"/>
              <a:t>, </a:t>
            </a:r>
            <a:r>
              <a:rPr lang="en-US" dirty="0" err="1" smtClean="0"/>
              <a:t>hospital_image</a:t>
            </a:r>
            <a:r>
              <a:rPr lang="en-US" dirty="0"/>
              <a:t>, address, star, </a:t>
            </a:r>
            <a:r>
              <a:rPr lang="en-US" dirty="0" smtClean="0"/>
              <a:t>title)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SELECT title, images, </a:t>
            </a:r>
            <a:r>
              <a:rPr lang="en-US" dirty="0" err="1" smtClean="0"/>
              <a:t>long_description</a:t>
            </a:r>
            <a:r>
              <a:rPr lang="en-US" dirty="0" smtClean="0"/>
              <a:t> as description, paragraphs, name as </a:t>
            </a:r>
            <a:r>
              <a:rPr lang="en-US" dirty="0" err="1" smtClean="0"/>
              <a:t>hospital_name</a:t>
            </a:r>
            <a:r>
              <a:rPr lang="en-US" dirty="0" smtClean="0"/>
              <a:t>, description as </a:t>
            </a:r>
            <a:r>
              <a:rPr lang="en-US" dirty="0" err="1" smtClean="0"/>
              <a:t>hospital_description</a:t>
            </a:r>
            <a:r>
              <a:rPr lang="en-US" dirty="0" smtClean="0"/>
              <a:t>, image as </a:t>
            </a:r>
            <a:r>
              <a:rPr lang="en-US" dirty="0" err="1" smtClean="0"/>
              <a:t>hospital_image</a:t>
            </a:r>
            <a:r>
              <a:rPr lang="en-US" dirty="0" smtClean="0"/>
              <a:t>, address, star</a:t>
            </a:r>
          </a:p>
          <a:p>
            <a:pPr marL="0" lvl="1"/>
            <a:r>
              <a:rPr lang="en-US" dirty="0" smtClean="0"/>
              <a:t>FROM symptom, hospital</a:t>
            </a:r>
          </a:p>
          <a:p>
            <a:pPr marL="0" lvl="1"/>
            <a:r>
              <a:rPr lang="en-US" dirty="0" smtClean="0"/>
              <a:t>WHERE </a:t>
            </a:r>
            <a:r>
              <a:rPr lang="en-US" dirty="0" err="1" smtClean="0"/>
              <a:t>symptom.title</a:t>
            </a:r>
            <a:r>
              <a:rPr lang="en-US" dirty="0" smtClean="0"/>
              <a:t> == </a:t>
            </a:r>
            <a:r>
              <a:rPr lang="en-US" dirty="0" err="1" smtClean="0"/>
              <a:t>hospital.id_symptom</a:t>
            </a:r>
            <a:r>
              <a:rPr lang="en-US" dirty="0" smtClean="0"/>
              <a:t> AND </a:t>
            </a:r>
            <a:r>
              <a:rPr lang="en-US" dirty="0" err="1" smtClean="0"/>
              <a:t>symptom.title</a:t>
            </a:r>
            <a:r>
              <a:rPr lang="en-US" dirty="0" smtClean="0"/>
              <a:t> = ‘</a:t>
            </a:r>
            <a:r>
              <a:rPr lang="en-US" dirty="0" err="1" smtClean="0"/>
              <a:t>occhi</a:t>
            </a:r>
            <a:r>
              <a:rPr lang="en-US" dirty="0" smtClean="0"/>
              <a:t> </a:t>
            </a:r>
            <a:r>
              <a:rPr lang="en-US" dirty="0" err="1" smtClean="0"/>
              <a:t>rossi</a:t>
            </a:r>
            <a:r>
              <a:rPr lang="en-US" dirty="0" smtClean="0"/>
              <a:t>’</a:t>
            </a:r>
            <a:endParaRPr lang="en-US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536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Query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0229" y="1640114"/>
            <a:ext cx="10740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Dato un sintomo, recuperare tutte le possibili diagnosi associate </a:t>
            </a:r>
            <a:r>
              <a:rPr lang="it-IT" dirty="0"/>
              <a:t>e</a:t>
            </a:r>
            <a:r>
              <a:rPr lang="it-IT" dirty="0" smtClean="0"/>
              <a:t> i pareri medici inerenti ad esso</a:t>
            </a:r>
          </a:p>
          <a:p>
            <a:endParaRPr lang="it-IT" dirty="0"/>
          </a:p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findDiseaseWithConsults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title_symptom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title_consult</a:t>
            </a:r>
            <a:r>
              <a:rPr lang="it-IT" dirty="0" smtClean="0"/>
              <a:t>, </a:t>
            </a:r>
            <a:r>
              <a:rPr lang="it-IT" dirty="0" err="1" smtClean="0"/>
              <a:t>user_image</a:t>
            </a:r>
            <a:r>
              <a:rPr lang="it-IT" dirty="0" smtClean="0"/>
              <a:t>, </a:t>
            </a:r>
            <a:r>
              <a:rPr lang="it-IT" dirty="0" err="1" smtClean="0"/>
              <a:t>doctor_image</a:t>
            </a:r>
            <a:r>
              <a:rPr lang="it-IT" dirty="0" smtClean="0"/>
              <a:t>, </a:t>
            </a:r>
            <a:r>
              <a:rPr lang="it-IT" dirty="0" err="1" smtClean="0"/>
              <a:t>question</a:t>
            </a:r>
            <a:r>
              <a:rPr lang="it-IT" dirty="0" smtClean="0"/>
              <a:t>, </a:t>
            </a:r>
            <a:r>
              <a:rPr lang="it-IT" dirty="0" err="1" smtClean="0"/>
              <a:t>answers</a:t>
            </a:r>
            <a:r>
              <a:rPr lang="it-IT" dirty="0" smtClean="0"/>
              <a:t>, </a:t>
            </a:r>
            <a:r>
              <a:rPr lang="it-IT" dirty="0" err="1" smtClean="0"/>
              <a:t>user_name</a:t>
            </a:r>
            <a:r>
              <a:rPr lang="it-IT" dirty="0" smtClean="0"/>
              <a:t>, </a:t>
            </a:r>
            <a:r>
              <a:rPr lang="it-IT" dirty="0" err="1" smtClean="0"/>
              <a:t>doctor_name</a:t>
            </a:r>
            <a:r>
              <a:rPr lang="it-IT" dirty="0" smtClean="0"/>
              <a:t>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/>
              <a:t>symptom </a:t>
            </a:r>
            <a:r>
              <a:rPr lang="en-US" dirty="0"/>
              <a:t>(</a:t>
            </a:r>
            <a:r>
              <a:rPr lang="en-US" dirty="0" err="1" smtClean="0"/>
              <a:t>title_symptom</a:t>
            </a:r>
            <a:r>
              <a:rPr lang="en-US" dirty="0" smtClean="0"/>
              <a:t>, v1, v2, </a:t>
            </a:r>
            <a:r>
              <a:rPr lang="en-US" dirty="0"/>
              <a:t>images, </a:t>
            </a:r>
            <a:r>
              <a:rPr lang="en-US" dirty="0" smtClean="0"/>
              <a:t>description</a:t>
            </a:r>
            <a:r>
              <a:rPr lang="en-US" dirty="0"/>
              <a:t>, paragraphs</a:t>
            </a:r>
            <a:r>
              <a:rPr lang="en-US" dirty="0" smtClean="0"/>
              <a:t>), </a:t>
            </a:r>
            <a:r>
              <a:rPr lang="en-US" b="1" dirty="0"/>
              <a:t>consult </a:t>
            </a:r>
            <a:r>
              <a:rPr lang="en-US" dirty="0"/>
              <a:t>(</a:t>
            </a:r>
            <a:r>
              <a:rPr lang="en-US" dirty="0" err="1" smtClean="0"/>
              <a:t>title_consult</a:t>
            </a:r>
            <a:r>
              <a:rPr lang="en-US" dirty="0" smtClean="0"/>
              <a:t>, v1, v2, </a:t>
            </a:r>
            <a:r>
              <a:rPr lang="en-US" dirty="0"/>
              <a:t>question, answers, </a:t>
            </a:r>
            <a:r>
              <a:rPr lang="en-US" dirty="0" err="1"/>
              <a:t>user_image</a:t>
            </a:r>
            <a:r>
              <a:rPr lang="en-US" dirty="0"/>
              <a:t>, </a:t>
            </a:r>
            <a:r>
              <a:rPr lang="en-US" dirty="0" err="1"/>
              <a:t>doctor_image</a:t>
            </a:r>
            <a:r>
              <a:rPr lang="en-US" dirty="0"/>
              <a:t>, </a:t>
            </a:r>
            <a:r>
              <a:rPr lang="en-US" dirty="0" err="1"/>
              <a:t>user_name</a:t>
            </a:r>
            <a:r>
              <a:rPr lang="en-US" dirty="0"/>
              <a:t>, </a:t>
            </a:r>
            <a:r>
              <a:rPr lang="en-US" dirty="0" err="1" smtClean="0"/>
              <a:t>doctor_name</a:t>
            </a:r>
            <a:r>
              <a:rPr lang="en-US" dirty="0" smtClean="0"/>
              <a:t>, title)</a:t>
            </a:r>
            <a:endParaRPr lang="en-US" dirty="0"/>
          </a:p>
          <a:p>
            <a:pPr marL="0" lvl="1"/>
            <a:endParaRPr lang="en-US" dirty="0" smtClean="0"/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SELECT </a:t>
            </a:r>
            <a:r>
              <a:rPr lang="en-US" dirty="0" err="1" smtClean="0"/>
              <a:t>symptom.title</a:t>
            </a:r>
            <a:r>
              <a:rPr lang="en-US" dirty="0" smtClean="0"/>
              <a:t> as </a:t>
            </a:r>
            <a:r>
              <a:rPr lang="en-US" dirty="0" err="1" smtClean="0"/>
              <a:t>title_symptom</a:t>
            </a:r>
            <a:r>
              <a:rPr lang="en-US" dirty="0" smtClean="0"/>
              <a:t>, images, </a:t>
            </a:r>
            <a:r>
              <a:rPr lang="en-US" dirty="0" err="1" smtClean="0"/>
              <a:t>long_description</a:t>
            </a:r>
            <a:r>
              <a:rPr lang="en-US" dirty="0" smtClean="0"/>
              <a:t> as description, paragraphs, </a:t>
            </a:r>
            <a:r>
              <a:rPr lang="en-US" dirty="0" err="1" smtClean="0"/>
              <a:t>consult.title</a:t>
            </a:r>
            <a:r>
              <a:rPr lang="en-US" dirty="0" smtClean="0"/>
              <a:t> as </a:t>
            </a:r>
            <a:r>
              <a:rPr lang="en-US" dirty="0" err="1" smtClean="0"/>
              <a:t>title_consult</a:t>
            </a:r>
            <a:r>
              <a:rPr lang="en-US" dirty="0" smtClean="0"/>
              <a:t>, question, answers, </a:t>
            </a:r>
            <a:r>
              <a:rPr lang="en-US" dirty="0" err="1" smtClean="0"/>
              <a:t>user_image</a:t>
            </a:r>
            <a:r>
              <a:rPr lang="en-US" dirty="0" smtClean="0"/>
              <a:t>, </a:t>
            </a:r>
            <a:r>
              <a:rPr lang="en-US" dirty="0" err="1" smtClean="0"/>
              <a:t>doctor_image</a:t>
            </a:r>
            <a:r>
              <a:rPr lang="en-US" dirty="0" smtClean="0"/>
              <a:t>, </a:t>
            </a:r>
            <a:r>
              <a:rPr lang="en-US" dirty="0" err="1" smtClean="0"/>
              <a:t>user_name</a:t>
            </a:r>
            <a:r>
              <a:rPr lang="en-US" dirty="0" smtClean="0"/>
              <a:t>, </a:t>
            </a:r>
            <a:r>
              <a:rPr lang="en-US" dirty="0" err="1" smtClean="0"/>
              <a:t>doctor_name</a:t>
            </a:r>
            <a:endParaRPr lang="en-US" dirty="0" smtClean="0"/>
          </a:p>
          <a:p>
            <a:pPr marL="0" lvl="1"/>
            <a:r>
              <a:rPr lang="en-US" dirty="0" smtClean="0"/>
              <a:t>FROM symptom, consult</a:t>
            </a:r>
          </a:p>
          <a:p>
            <a:pPr marL="0" lvl="1"/>
            <a:r>
              <a:rPr lang="en-US" dirty="0" smtClean="0"/>
              <a:t>WHERE </a:t>
            </a:r>
            <a:r>
              <a:rPr lang="en-US" dirty="0" err="1" smtClean="0"/>
              <a:t>symptom.title</a:t>
            </a:r>
            <a:r>
              <a:rPr lang="en-US" dirty="0" smtClean="0"/>
              <a:t> == </a:t>
            </a:r>
            <a:r>
              <a:rPr lang="en-US" dirty="0" err="1" smtClean="0"/>
              <a:t>consult.id_symptom</a:t>
            </a:r>
            <a:r>
              <a:rPr lang="en-US" dirty="0" smtClean="0"/>
              <a:t> AND </a:t>
            </a:r>
            <a:r>
              <a:rPr lang="en-US" dirty="0" err="1" smtClean="0"/>
              <a:t>symptom.title</a:t>
            </a:r>
            <a:r>
              <a:rPr lang="en-US" dirty="0" smtClean="0"/>
              <a:t> = ‘</a:t>
            </a:r>
            <a:r>
              <a:rPr lang="en-US" dirty="0" err="1" smtClean="0"/>
              <a:t>perdita</a:t>
            </a:r>
            <a:r>
              <a:rPr lang="en-US" dirty="0" smtClean="0"/>
              <a:t> di </a:t>
            </a:r>
            <a:r>
              <a:rPr lang="en-US" dirty="0" err="1" smtClean="0"/>
              <a:t>capelli</a:t>
            </a:r>
            <a:r>
              <a:rPr lang="en-US" dirty="0" smtClean="0"/>
              <a:t>’</a:t>
            </a:r>
            <a:endParaRPr lang="en-US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268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Query - </a:t>
            </a:r>
            <a:r>
              <a:rPr lang="it-IT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40229" y="1640114"/>
            <a:ext cx="10740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 una posizione espressa in latitudine e longitudine, recuperare le informazioni inerenti alle farmacie nelle vicinanze</a:t>
            </a:r>
          </a:p>
          <a:p>
            <a:endParaRPr lang="it-IT" dirty="0"/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findPharmacy</a:t>
            </a:r>
            <a:r>
              <a:rPr lang="it-IT" b="1" dirty="0" smtClean="0"/>
              <a:t> </a:t>
            </a:r>
            <a:r>
              <a:rPr lang="en-US" dirty="0"/>
              <a:t>(name, </a:t>
            </a:r>
            <a:r>
              <a:rPr lang="en-US" dirty="0" smtClean="0"/>
              <a:t>vicinity, </a:t>
            </a:r>
            <a:r>
              <a:rPr lang="en-US" dirty="0" err="1" smtClean="0"/>
              <a:t>open_now</a:t>
            </a:r>
            <a:r>
              <a:rPr lang="en-US" dirty="0" smtClean="0"/>
              <a:t>, latitude, longitude) </a:t>
            </a:r>
            <a:r>
              <a:rPr lang="it-IT" dirty="0" smtClean="0"/>
              <a:t>:- </a:t>
            </a:r>
            <a:r>
              <a:rPr lang="en-US" b="1" dirty="0"/>
              <a:t>pharmacy </a:t>
            </a:r>
            <a:r>
              <a:rPr lang="en-US" dirty="0"/>
              <a:t> (name, vicinity, </a:t>
            </a:r>
            <a:r>
              <a:rPr lang="en-US" dirty="0" smtClean="0"/>
              <a:t>v1, </a:t>
            </a:r>
            <a:r>
              <a:rPr lang="en-US" dirty="0" err="1"/>
              <a:t>open_now</a:t>
            </a:r>
            <a:r>
              <a:rPr lang="en-US" dirty="0"/>
              <a:t>, latitude, longitude)</a:t>
            </a:r>
          </a:p>
          <a:p>
            <a:pPr marL="0" lvl="1"/>
            <a:endParaRPr lang="en-US" dirty="0" smtClean="0"/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SELECT name, vicinity, </a:t>
            </a:r>
            <a:r>
              <a:rPr lang="en-US" dirty="0" err="1" smtClean="0"/>
              <a:t>open_now</a:t>
            </a:r>
            <a:r>
              <a:rPr lang="en-US" dirty="0" smtClean="0"/>
              <a:t>, latitude, longitude</a:t>
            </a:r>
          </a:p>
          <a:p>
            <a:pPr marL="0" lvl="1"/>
            <a:r>
              <a:rPr lang="en-US" dirty="0" smtClean="0"/>
              <a:t>FROM pharmacy</a:t>
            </a:r>
          </a:p>
          <a:p>
            <a:pPr marL="0" lvl="1"/>
            <a:r>
              <a:rPr lang="en-US" dirty="0" smtClean="0"/>
              <a:t>WHERE </a:t>
            </a:r>
            <a:r>
              <a:rPr lang="en-US" dirty="0"/>
              <a:t>latitude=‘40.772108’ </a:t>
            </a:r>
            <a:r>
              <a:rPr lang="en-US" dirty="0" smtClean="0"/>
              <a:t>AND </a:t>
            </a:r>
            <a:r>
              <a:rPr lang="en-US" dirty="0"/>
              <a:t>longitude=‘14.7906148’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433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GAV </a:t>
            </a:r>
            <a:r>
              <a:rPr lang="it-IT" sz="5400" b="1" dirty="0" err="1" smtClean="0">
                <a:solidFill>
                  <a:schemeClr val="bg1"/>
                </a:solidFill>
              </a:rPr>
              <a:t>query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unfolding</a:t>
            </a:r>
            <a:r>
              <a:rPr lang="it-IT" sz="5400" b="1" dirty="0" smtClean="0">
                <a:solidFill>
                  <a:schemeClr val="bg1"/>
                </a:solidFill>
              </a:rPr>
              <a:t>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229" y="1640114"/>
            <a:ext cx="11065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 smtClean="0">
                <a:solidFill>
                  <a:srgbClr val="FF0000"/>
                </a:solidFill>
              </a:rPr>
              <a:t>symptom </a:t>
            </a:r>
            <a:r>
              <a:rPr lang="en-US" dirty="0" smtClean="0">
                <a:solidFill>
                  <a:srgbClr val="FF0000"/>
                </a:solidFill>
              </a:rPr>
              <a:t>(title, v1, v2, images, description, paragraphs)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en-US" b="1" dirty="0"/>
              <a:t>s</a:t>
            </a:r>
            <a:r>
              <a:rPr lang="en-US" b="1" dirty="0" smtClean="0"/>
              <a:t>ymptom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unione</a:t>
            </a:r>
            <a:r>
              <a:rPr lang="en-US" dirty="0" smtClean="0"/>
              <a:t> di due query e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l’unfolding</a:t>
            </a:r>
            <a:r>
              <a:rPr lang="en-US" dirty="0" smtClean="0"/>
              <a:t> produce l’ OR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it-IT" b="1" dirty="0" err="1"/>
              <a:t>findDiseaseWithHospital</a:t>
            </a:r>
            <a:r>
              <a:rPr lang="it-IT" b="1" dirty="0" smtClean="0"/>
              <a:t>’ </a:t>
            </a:r>
            <a:r>
              <a:rPr lang="it-IT" dirty="0" smtClean="0"/>
              <a:t>e </a:t>
            </a:r>
            <a:r>
              <a:rPr lang="it-IT" b="1" dirty="0" err="1"/>
              <a:t>findDiseaseWithHospital</a:t>
            </a:r>
            <a:r>
              <a:rPr lang="it-IT" b="1" dirty="0" smtClean="0"/>
              <a:t>’’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+mj-lt"/>
              <a:buAutoNum type="arabicPeriod"/>
            </a:pPr>
            <a:r>
              <a:rPr lang="it-IT" b="1" dirty="0" err="1" smtClean="0"/>
              <a:t>findDiseaseWithHospital</a:t>
            </a:r>
            <a:r>
              <a:rPr lang="it-IT" b="1" dirty="0" smtClean="0"/>
              <a:t>’</a:t>
            </a:r>
            <a:r>
              <a:rPr lang="it-IT" dirty="0" smtClean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</a:t>
            </a:r>
            <a:r>
              <a:rPr lang="it-IT" dirty="0" smtClean="0"/>
              <a:t>) :- </a:t>
            </a:r>
            <a:r>
              <a:rPr lang="it-IT" b="1" dirty="0" err="1" smtClean="0">
                <a:solidFill>
                  <a:srgbClr val="FF0000"/>
                </a:solidFill>
              </a:rPr>
              <a:t>FR.result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FR.detail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FR.result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v4)</a:t>
            </a:r>
          </a:p>
          <a:p>
            <a:pPr marL="342900" lvl="1" indent="-342900">
              <a:buFont typeface="+mj-lt"/>
              <a:buAutoNum type="arabicPeriod"/>
            </a:pPr>
            <a:endParaRPr lang="it-IT" b="1" dirty="0" smtClean="0"/>
          </a:p>
          <a:p>
            <a:pPr marL="342900" lvl="1" indent="-342900">
              <a:buFont typeface="+mj-lt"/>
              <a:buAutoNum type="arabicPeriod"/>
            </a:pPr>
            <a:r>
              <a:rPr lang="it-IT" b="1" dirty="0" err="1" smtClean="0"/>
              <a:t>findDiseaseWithHospital</a:t>
            </a:r>
            <a:r>
              <a:rPr lang="it-IT" b="1" dirty="0"/>
              <a:t>’’</a:t>
            </a:r>
            <a:r>
              <a:rPr lang="it-IT" dirty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star) :- </a:t>
            </a:r>
            <a:r>
              <a:rPr lang="it-IT" b="1" dirty="0" err="1">
                <a:solidFill>
                  <a:srgbClr val="FF0000"/>
                </a:solidFill>
              </a:rPr>
              <a:t>AL.result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title</a:t>
            </a:r>
            <a:r>
              <a:rPr lang="it-IT" dirty="0">
                <a:solidFill>
                  <a:srgbClr val="FF0000"/>
                </a:solidFill>
              </a:rPr>
              <a:t>, v1, v2), </a:t>
            </a:r>
            <a:r>
              <a:rPr lang="it-IT" b="1" dirty="0" err="1">
                <a:solidFill>
                  <a:srgbClr val="FF0000"/>
                </a:solidFill>
              </a:rPr>
              <a:t>AL.detail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title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description</a:t>
            </a:r>
            <a:r>
              <a:rPr lang="it-IT" dirty="0">
                <a:solidFill>
                  <a:srgbClr val="FF0000"/>
                </a:solidFill>
              </a:rPr>
              <a:t>, images, </a:t>
            </a:r>
            <a:r>
              <a:rPr lang="it-IT" dirty="0" err="1">
                <a:solidFill>
                  <a:srgbClr val="FF0000"/>
                </a:solidFill>
              </a:rPr>
              <a:t>paragraphs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dirty="0"/>
              <a:t>,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AL.result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v3, v4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GAV </a:t>
            </a:r>
            <a:r>
              <a:rPr lang="it-IT" sz="5400" b="1" dirty="0" err="1" smtClean="0">
                <a:solidFill>
                  <a:schemeClr val="bg1"/>
                </a:solidFill>
              </a:rPr>
              <a:t>query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unfolding</a:t>
            </a:r>
            <a:r>
              <a:rPr lang="it-IT" sz="5400" b="1" dirty="0" smtClean="0">
                <a:solidFill>
                  <a:schemeClr val="bg1"/>
                </a:solidFill>
              </a:rPr>
              <a:t>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229" y="1640114"/>
            <a:ext cx="11065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 smtClean="0">
                <a:solidFill>
                  <a:srgbClr val="FF0000"/>
                </a:solidFill>
              </a:rPr>
              <a:t>symptom </a:t>
            </a:r>
            <a:r>
              <a:rPr lang="en-US" dirty="0" smtClean="0">
                <a:solidFill>
                  <a:srgbClr val="FF0000"/>
                </a:solidFill>
              </a:rPr>
              <a:t>(title, v1, v2, images, description, paragraphs)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en-US" b="1" dirty="0"/>
              <a:t>h</a:t>
            </a:r>
            <a:r>
              <a:rPr lang="en-US" b="1" dirty="0" smtClean="0"/>
              <a:t>ospital </a:t>
            </a:r>
            <a:r>
              <a:rPr lang="en-US" dirty="0" smtClean="0"/>
              <a:t>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unione</a:t>
            </a:r>
            <a:r>
              <a:rPr lang="en-US" dirty="0" smtClean="0"/>
              <a:t> di due query e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l’unfolding</a:t>
            </a:r>
            <a:r>
              <a:rPr lang="en-US" dirty="0" smtClean="0"/>
              <a:t> produce l’ OR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it-IT" b="1" dirty="0" err="1"/>
              <a:t>findDiseaseWithHospital</a:t>
            </a:r>
            <a:r>
              <a:rPr lang="it-IT" b="1" dirty="0" smtClean="0"/>
              <a:t>’’’ </a:t>
            </a:r>
            <a:r>
              <a:rPr lang="it-IT" dirty="0" smtClean="0"/>
              <a:t>e </a:t>
            </a:r>
            <a:r>
              <a:rPr lang="it-IT" b="1" dirty="0" err="1"/>
              <a:t>findDiseaseWithHospital</a:t>
            </a:r>
            <a:r>
              <a:rPr lang="it-IT" b="1" dirty="0" smtClean="0"/>
              <a:t>’’’’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it-IT" b="1" dirty="0" smtClean="0"/>
              <a:t>3.  </a:t>
            </a:r>
            <a:r>
              <a:rPr lang="it-IT" b="1" dirty="0" err="1" smtClean="0"/>
              <a:t>findDiseaseWithHospital</a:t>
            </a:r>
            <a:r>
              <a:rPr lang="it-IT" b="1" dirty="0" smtClean="0"/>
              <a:t>’’’</a:t>
            </a:r>
            <a:r>
              <a:rPr lang="it-IT" dirty="0" smtClean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 smtClean="0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</a:t>
            </a:r>
            <a:r>
              <a:rPr lang="it-IT" dirty="0" smtClean="0"/>
              <a:t>) :- </a:t>
            </a:r>
            <a:r>
              <a:rPr lang="it-IT" b="1" dirty="0" err="1" smtClean="0">
                <a:solidFill>
                  <a:srgbClr val="FF0000"/>
                </a:solidFill>
              </a:rPr>
              <a:t>FR.result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FR.detail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AL.result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lvl="1" indent="-342900">
              <a:buFont typeface="+mj-lt"/>
              <a:buAutoNum type="arabicPeriod"/>
            </a:pPr>
            <a:endParaRPr lang="it-IT" b="1" dirty="0" smtClean="0"/>
          </a:p>
          <a:p>
            <a:pPr marL="0" lvl="1"/>
            <a:r>
              <a:rPr lang="it-IT" b="1" dirty="0" smtClean="0"/>
              <a:t>4.  </a:t>
            </a:r>
            <a:r>
              <a:rPr lang="it-IT" b="1" dirty="0" err="1" smtClean="0"/>
              <a:t>findDiseaseWithHospital</a:t>
            </a:r>
            <a:r>
              <a:rPr lang="it-IT" b="1" dirty="0" smtClean="0"/>
              <a:t>’’’’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 :- </a:t>
            </a:r>
            <a:r>
              <a:rPr lang="it-IT" b="1" dirty="0" err="1" smtClean="0">
                <a:solidFill>
                  <a:srgbClr val="FF0000"/>
                </a:solidFill>
              </a:rPr>
              <a:t>AL.result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AL.detail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FR.result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32043"/>
            <a:ext cx="11045588" cy="49141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6" name="Picture 2" descr="Risultati immagini per p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2" y="2904935"/>
            <a:ext cx="2351964" cy="1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471542" y="3378878"/>
            <a:ext cx="1707178" cy="79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877" y="2463625"/>
            <a:ext cx="6044892" cy="30160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95827" y="1572607"/>
            <a:ext cx="43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Ricerca del sintomo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5952" y="124700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Approccio classico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609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GAV </a:t>
            </a:r>
            <a:r>
              <a:rPr lang="it-IT" sz="5400" b="1" dirty="0" err="1" smtClean="0">
                <a:solidFill>
                  <a:schemeClr val="bg1"/>
                </a:solidFill>
              </a:rPr>
              <a:t>query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simplification</a:t>
            </a:r>
            <a:r>
              <a:rPr lang="it-IT" sz="5400" b="1" dirty="0" smtClean="0">
                <a:solidFill>
                  <a:schemeClr val="bg1"/>
                </a:solidFill>
              </a:rPr>
              <a:t>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0229" y="1640114"/>
            <a:ext cx="11065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 smtClean="0">
                <a:solidFill>
                  <a:srgbClr val="FF0000"/>
                </a:solidFill>
              </a:rPr>
              <a:t>symptom </a:t>
            </a:r>
            <a:r>
              <a:rPr lang="en-US" dirty="0" smtClean="0">
                <a:solidFill>
                  <a:srgbClr val="FF0000"/>
                </a:solidFill>
              </a:rPr>
              <a:t>(title, v1, v2, images, description, paragraphs)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+mj-lt"/>
              <a:buAutoNum type="arabicPeriod"/>
            </a:pPr>
            <a:r>
              <a:rPr lang="it-IT" b="1" dirty="0" err="1" smtClean="0"/>
              <a:t>findDiseaseWithHospital</a:t>
            </a:r>
            <a:r>
              <a:rPr lang="it-IT" b="1" dirty="0" smtClean="0"/>
              <a:t>’</a:t>
            </a:r>
            <a:r>
              <a:rPr lang="it-IT" dirty="0" smtClean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</a:t>
            </a:r>
            <a:r>
              <a:rPr lang="it-IT" dirty="0" smtClean="0"/>
              <a:t>) :- </a:t>
            </a:r>
            <a:r>
              <a:rPr lang="it-IT" b="1" dirty="0" err="1" smtClean="0">
                <a:solidFill>
                  <a:srgbClr val="FF0000"/>
                </a:solidFill>
              </a:rPr>
              <a:t>FR.result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FR.detail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FR.result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v4)</a:t>
            </a:r>
          </a:p>
          <a:p>
            <a:pPr marL="342900" lvl="1" indent="-342900">
              <a:buFont typeface="+mj-lt"/>
              <a:buAutoNum type="arabicPeriod"/>
            </a:pPr>
            <a:endParaRPr lang="it-IT" b="1" dirty="0" smtClean="0"/>
          </a:p>
          <a:p>
            <a:pPr marL="342900" lvl="1" indent="-342900">
              <a:buFont typeface="+mj-lt"/>
              <a:buAutoNum type="arabicPeriod"/>
            </a:pPr>
            <a:r>
              <a:rPr lang="it-IT" b="1" dirty="0" err="1" smtClean="0"/>
              <a:t>findDiseaseWithHospital</a:t>
            </a:r>
            <a:r>
              <a:rPr lang="it-IT" b="1" dirty="0"/>
              <a:t>’’</a:t>
            </a:r>
            <a:r>
              <a:rPr lang="it-IT" dirty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star) :- </a:t>
            </a:r>
            <a:r>
              <a:rPr lang="it-IT" b="1" dirty="0" err="1">
                <a:solidFill>
                  <a:srgbClr val="FF0000"/>
                </a:solidFill>
              </a:rPr>
              <a:t>AL.result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title</a:t>
            </a:r>
            <a:r>
              <a:rPr lang="it-IT" dirty="0">
                <a:solidFill>
                  <a:srgbClr val="FF0000"/>
                </a:solidFill>
              </a:rPr>
              <a:t>, v1, v2), </a:t>
            </a:r>
            <a:r>
              <a:rPr lang="it-IT" b="1" dirty="0" err="1">
                <a:solidFill>
                  <a:srgbClr val="FF0000"/>
                </a:solidFill>
              </a:rPr>
              <a:t>AL.detail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title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description</a:t>
            </a:r>
            <a:r>
              <a:rPr lang="it-IT" dirty="0">
                <a:solidFill>
                  <a:srgbClr val="FF0000"/>
                </a:solidFill>
              </a:rPr>
              <a:t>, images, </a:t>
            </a:r>
            <a:r>
              <a:rPr lang="it-IT" dirty="0" err="1">
                <a:solidFill>
                  <a:srgbClr val="FF0000"/>
                </a:solidFill>
              </a:rPr>
              <a:t>paragraphs</a:t>
            </a:r>
            <a:r>
              <a:rPr lang="it-IT" dirty="0">
                <a:solidFill>
                  <a:srgbClr val="FF0000"/>
                </a:solidFill>
              </a:rPr>
              <a:t>)</a:t>
            </a:r>
            <a:r>
              <a:rPr lang="it-IT" dirty="0"/>
              <a:t>,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AL.result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v3, v4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9444251" y="4290199"/>
            <a:ext cx="2129050" cy="136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9444251" y="5443374"/>
            <a:ext cx="2129050" cy="136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GAV </a:t>
            </a:r>
            <a:r>
              <a:rPr lang="it-IT" sz="5400" b="1" dirty="0" err="1">
                <a:solidFill>
                  <a:schemeClr val="bg1"/>
                </a:solidFill>
              </a:rPr>
              <a:t>query</a:t>
            </a:r>
            <a:r>
              <a:rPr lang="it-IT" sz="5400" b="1" dirty="0">
                <a:solidFill>
                  <a:schemeClr val="bg1"/>
                </a:solidFill>
              </a:rPr>
              <a:t> </a:t>
            </a:r>
            <a:r>
              <a:rPr lang="it-IT" sz="5400" b="1" dirty="0" err="1">
                <a:solidFill>
                  <a:schemeClr val="bg1"/>
                </a:solidFill>
              </a:rPr>
              <a:t>simplification</a:t>
            </a:r>
            <a:r>
              <a:rPr lang="it-IT" sz="5400" b="1" dirty="0">
                <a:solidFill>
                  <a:schemeClr val="bg1"/>
                </a:solidFill>
              </a:rPr>
              <a:t> - </a:t>
            </a:r>
            <a:r>
              <a:rPr lang="it-IT" sz="5400" b="1" dirty="0" smtClean="0">
                <a:solidFill>
                  <a:schemeClr val="bg1"/>
                </a:solidFill>
              </a:rPr>
              <a:t>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229" y="1640114"/>
            <a:ext cx="11065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 smtClean="0">
                <a:solidFill>
                  <a:srgbClr val="FF0000"/>
                </a:solidFill>
              </a:rPr>
              <a:t>symptom </a:t>
            </a:r>
            <a:r>
              <a:rPr lang="en-US" dirty="0" smtClean="0">
                <a:solidFill>
                  <a:srgbClr val="FF0000"/>
                </a:solidFill>
              </a:rPr>
              <a:t>(title, v1, v2, images, description, paragraphs)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it-IT" b="1" dirty="0" smtClean="0"/>
              <a:t>3.  </a:t>
            </a:r>
            <a:r>
              <a:rPr lang="it-IT" b="1" dirty="0" err="1" smtClean="0"/>
              <a:t>findDiseaseWithHospital</a:t>
            </a:r>
            <a:r>
              <a:rPr lang="it-IT" b="1" dirty="0" smtClean="0"/>
              <a:t>’’’</a:t>
            </a:r>
            <a:r>
              <a:rPr lang="it-IT" dirty="0" smtClean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 smtClean="0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</a:t>
            </a:r>
            <a:r>
              <a:rPr lang="it-IT" dirty="0" smtClean="0"/>
              <a:t>) :- </a:t>
            </a:r>
            <a:r>
              <a:rPr lang="it-IT" b="1" dirty="0" err="1" smtClean="0">
                <a:solidFill>
                  <a:srgbClr val="FF0000"/>
                </a:solidFill>
              </a:rPr>
              <a:t>FR.result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FR.detail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AL.result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42900" lvl="1" indent="-342900">
              <a:buFont typeface="+mj-lt"/>
              <a:buAutoNum type="arabicPeriod"/>
            </a:pPr>
            <a:endParaRPr lang="it-IT" b="1" dirty="0" smtClean="0"/>
          </a:p>
          <a:p>
            <a:pPr marL="0" lvl="1"/>
            <a:r>
              <a:rPr lang="it-IT" b="1" dirty="0" smtClean="0"/>
              <a:t>4.  </a:t>
            </a:r>
            <a:r>
              <a:rPr lang="it-IT" b="1" dirty="0" err="1" smtClean="0"/>
              <a:t>findDiseaseWithHospital</a:t>
            </a:r>
            <a:r>
              <a:rPr lang="it-IT" b="1" dirty="0" smtClean="0"/>
              <a:t>’’’’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 :- </a:t>
            </a:r>
            <a:r>
              <a:rPr lang="it-IT" b="1" dirty="0" err="1" smtClean="0">
                <a:solidFill>
                  <a:srgbClr val="FF0000"/>
                </a:solidFill>
              </a:rPr>
              <a:t>AL.result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v1, v2), </a:t>
            </a:r>
            <a:r>
              <a:rPr lang="it-IT" b="1" dirty="0" err="1" smtClean="0">
                <a:solidFill>
                  <a:srgbClr val="FF0000"/>
                </a:solidFill>
              </a:rPr>
              <a:t>AL.detail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title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description</a:t>
            </a:r>
            <a:r>
              <a:rPr lang="it-IT" dirty="0" smtClean="0">
                <a:solidFill>
                  <a:srgbClr val="FF0000"/>
                </a:solidFill>
              </a:rPr>
              <a:t>, images, </a:t>
            </a:r>
            <a:r>
              <a:rPr lang="it-IT" dirty="0" err="1" smtClean="0">
                <a:solidFill>
                  <a:srgbClr val="FF0000"/>
                </a:solidFill>
              </a:rPr>
              <a:t>paragraphs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 smtClean="0"/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star,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FR.result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v3, v4)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863600" y="4826000"/>
            <a:ext cx="10252501" cy="635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863599" y="3716916"/>
            <a:ext cx="10252501" cy="635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LAV </a:t>
            </a:r>
            <a:r>
              <a:rPr lang="it-IT" sz="5400" b="1" dirty="0" err="1" smtClean="0">
                <a:solidFill>
                  <a:schemeClr val="bg1"/>
                </a:solidFill>
              </a:rPr>
              <a:t>bucket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algorithm</a:t>
            </a:r>
            <a:r>
              <a:rPr lang="it-IT" sz="5400" b="1" dirty="0" smtClean="0">
                <a:solidFill>
                  <a:schemeClr val="bg1"/>
                </a:solidFill>
              </a:rPr>
              <a:t> - 1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7524" y="1637733"/>
            <a:ext cx="11065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Query: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</a:t>
            </a:r>
            <a:r>
              <a:rPr lang="it-IT" b="1" dirty="0" smtClean="0"/>
              <a:t> </a:t>
            </a:r>
            <a:r>
              <a:rPr lang="it-IT" dirty="0" smtClean="0"/>
              <a:t>:- </a:t>
            </a:r>
            <a:r>
              <a:rPr lang="en-US" b="1" dirty="0" smtClean="0"/>
              <a:t>symptom </a:t>
            </a:r>
            <a:r>
              <a:rPr lang="en-US" dirty="0" smtClean="0"/>
              <a:t>(title, v1, v2, images, description, paragraphs), </a:t>
            </a:r>
            <a:r>
              <a:rPr lang="en-US" b="1" dirty="0" smtClean="0"/>
              <a:t>hospital </a:t>
            </a:r>
            <a:r>
              <a:rPr lang="en-US" dirty="0" smtClean="0"/>
              <a:t>(</a:t>
            </a:r>
            <a:r>
              <a:rPr lang="en-US" dirty="0" err="1" smtClean="0"/>
              <a:t>hospital_name</a:t>
            </a:r>
            <a:r>
              <a:rPr lang="en-US" dirty="0" smtClean="0"/>
              <a:t>, </a:t>
            </a:r>
            <a:r>
              <a:rPr lang="en-US" dirty="0" err="1" smtClean="0"/>
              <a:t>hospital_description</a:t>
            </a:r>
            <a:r>
              <a:rPr lang="en-US" dirty="0" smtClean="0"/>
              <a:t>, </a:t>
            </a:r>
            <a:r>
              <a:rPr lang="en-US" dirty="0" err="1" smtClean="0"/>
              <a:t>hospital_image</a:t>
            </a:r>
            <a:r>
              <a:rPr lang="en-US" dirty="0" smtClean="0"/>
              <a:t>, address, star, title)</a:t>
            </a:r>
            <a:endParaRPr lang="en-US" dirty="0"/>
          </a:p>
          <a:p>
            <a:pPr marL="0" lvl="1"/>
            <a:endParaRPr lang="en-US" dirty="0" smtClean="0"/>
          </a:p>
          <a:p>
            <a:r>
              <a:rPr lang="it-IT" u="sng" dirty="0"/>
              <a:t>Primo </a:t>
            </a:r>
            <a:r>
              <a:rPr lang="it-IT" u="sng" dirty="0" err="1"/>
              <a:t>step</a:t>
            </a:r>
            <a:r>
              <a:rPr lang="it-IT" u="sng" dirty="0"/>
              <a:t>:</a:t>
            </a:r>
          </a:p>
          <a:p>
            <a:r>
              <a:rPr lang="it-IT" dirty="0" smtClean="0"/>
              <a:t>Si </a:t>
            </a:r>
            <a:r>
              <a:rPr lang="it-IT" dirty="0"/>
              <a:t>costruisce per ogni atomo g del corpo della </a:t>
            </a:r>
            <a:r>
              <a:rPr lang="it-IT" dirty="0" err="1"/>
              <a:t>query</a:t>
            </a:r>
            <a:r>
              <a:rPr lang="it-IT" dirty="0"/>
              <a:t> globale il suo </a:t>
            </a:r>
            <a:r>
              <a:rPr lang="it-IT" b="1" u="sng" dirty="0" err="1"/>
              <a:t>bucket</a:t>
            </a:r>
            <a:r>
              <a:rPr lang="it-IT" dirty="0"/>
              <a:t> che </a:t>
            </a:r>
            <a:r>
              <a:rPr lang="it-IT" dirty="0" err="1"/>
              <a:t>ragruppa</a:t>
            </a:r>
            <a:r>
              <a:rPr lang="it-IT" dirty="0"/>
              <a:t> tutte le fonti locali da cui g può essere dedotto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7524" y="4134148"/>
            <a:ext cx="675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Bucket(</a:t>
            </a:r>
            <a:r>
              <a:rPr lang="en-US" b="1" dirty="0" smtClean="0"/>
              <a:t>symptom </a:t>
            </a:r>
            <a:r>
              <a:rPr lang="en-US" dirty="0"/>
              <a:t>(title, v1, v2, images, description, paragraphs</a:t>
            </a:r>
            <a:r>
              <a:rPr lang="en-US" dirty="0" smtClean="0"/>
              <a:t>)):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FR.detail</a:t>
            </a:r>
            <a:r>
              <a:rPr lang="en-US" dirty="0" smtClean="0"/>
              <a:t>(title</a:t>
            </a:r>
            <a:r>
              <a:rPr lang="en-US" dirty="0"/>
              <a:t>, images, description, paragraphs</a:t>
            </a:r>
            <a:r>
              <a:rPr lang="en-US" dirty="0" smtClean="0"/>
              <a:t>)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AL.detail</a:t>
            </a:r>
            <a:r>
              <a:rPr lang="en-US" dirty="0" smtClean="0"/>
              <a:t>(title</a:t>
            </a:r>
            <a:r>
              <a:rPr lang="en-US" dirty="0"/>
              <a:t>, description, images, paragraphs</a:t>
            </a:r>
            <a:r>
              <a:rPr lang="en-US" dirty="0" smtClean="0"/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67524" y="5431920"/>
            <a:ext cx="1038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Bucket(</a:t>
            </a:r>
            <a:r>
              <a:rPr lang="en-US" b="1" dirty="0"/>
              <a:t>hospital </a:t>
            </a:r>
            <a:r>
              <a:rPr lang="en-US" dirty="0"/>
              <a:t>(</a:t>
            </a:r>
            <a:r>
              <a:rPr lang="en-US" dirty="0" err="1"/>
              <a:t>hospital_name</a:t>
            </a:r>
            <a:r>
              <a:rPr lang="en-US" dirty="0"/>
              <a:t>, </a:t>
            </a:r>
            <a:r>
              <a:rPr lang="en-US" dirty="0" err="1"/>
              <a:t>hospital_description</a:t>
            </a:r>
            <a:r>
              <a:rPr lang="en-US" dirty="0"/>
              <a:t>, </a:t>
            </a:r>
            <a:r>
              <a:rPr lang="en-US" dirty="0" err="1"/>
              <a:t>hospital_image</a:t>
            </a:r>
            <a:r>
              <a:rPr lang="en-US" dirty="0"/>
              <a:t>, address, star, title</a:t>
            </a:r>
            <a:r>
              <a:rPr lang="en-US" dirty="0" smtClean="0"/>
              <a:t>)):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DCMC.hospital</a:t>
            </a:r>
            <a:r>
              <a:rPr lang="en-US" dirty="0" smtClean="0"/>
              <a:t>(</a:t>
            </a:r>
            <a:r>
              <a:rPr lang="en-US" dirty="0" err="1" smtClean="0"/>
              <a:t>hospital_name</a:t>
            </a:r>
            <a:r>
              <a:rPr lang="en-US" dirty="0" smtClean="0"/>
              <a:t>, </a:t>
            </a:r>
            <a:r>
              <a:rPr lang="en-US" dirty="0" err="1" smtClean="0"/>
              <a:t>hospital_description</a:t>
            </a:r>
            <a:r>
              <a:rPr lang="en-US" dirty="0" smtClean="0"/>
              <a:t>, </a:t>
            </a:r>
            <a:r>
              <a:rPr lang="en-US" dirty="0" err="1" smtClean="0"/>
              <a:t>hospital_image</a:t>
            </a:r>
            <a:r>
              <a:rPr lang="en-US" dirty="0" smtClean="0"/>
              <a:t>, address, star, title)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LAV </a:t>
            </a:r>
            <a:r>
              <a:rPr lang="it-IT" sz="5400" b="1" dirty="0" err="1" smtClean="0">
                <a:solidFill>
                  <a:schemeClr val="bg1"/>
                </a:solidFill>
              </a:rPr>
              <a:t>bucket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algorithm</a:t>
            </a:r>
            <a:r>
              <a:rPr lang="it-IT" sz="5400" b="1" dirty="0" smtClean="0">
                <a:solidFill>
                  <a:schemeClr val="bg1"/>
                </a:solidFill>
              </a:rPr>
              <a:t>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0229" y="1707188"/>
            <a:ext cx="110650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/>
              <a:t>Secondo </a:t>
            </a:r>
            <a:r>
              <a:rPr lang="it-IT" u="sng" dirty="0" err="1" smtClean="0"/>
              <a:t>step</a:t>
            </a:r>
            <a:r>
              <a:rPr lang="it-IT" u="sng" dirty="0" smtClean="0"/>
              <a:t>:</a:t>
            </a:r>
          </a:p>
          <a:p>
            <a:r>
              <a:rPr lang="it-IT" dirty="0" smtClean="0"/>
              <a:t>Consiste </a:t>
            </a:r>
            <a:r>
              <a:rPr lang="it-IT" dirty="0"/>
              <a:t>nel costruire una serie di </a:t>
            </a:r>
            <a:r>
              <a:rPr lang="it-IT" sz="2000" b="1" u="sng" dirty="0" err="1"/>
              <a:t>query</a:t>
            </a:r>
            <a:r>
              <a:rPr lang="it-IT" sz="2000" b="1" u="sng" dirty="0"/>
              <a:t> candidate </a:t>
            </a:r>
            <a:r>
              <a:rPr lang="it-IT" dirty="0"/>
              <a:t>che si ottengono combinando gli atomi di ogni </a:t>
            </a:r>
            <a:r>
              <a:rPr lang="it-IT" dirty="0" err="1"/>
              <a:t>bucket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r>
              <a:rPr lang="it-IT" dirty="0" smtClean="0"/>
              <a:t>Sono possibili 2x1 riformulazioni: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6759" y="3199904"/>
            <a:ext cx="10778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b="1" dirty="0" smtClean="0"/>
              <a:t>’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star)</a:t>
            </a:r>
            <a:r>
              <a:rPr lang="it-IT" b="1" dirty="0"/>
              <a:t> </a:t>
            </a:r>
            <a:r>
              <a:rPr lang="it-IT" dirty="0"/>
              <a:t>:- </a:t>
            </a:r>
            <a:r>
              <a:rPr lang="en-US" b="1" dirty="0" err="1"/>
              <a:t>FR.detail</a:t>
            </a:r>
            <a:r>
              <a:rPr lang="en-US" dirty="0"/>
              <a:t>(title, images, description, paragraphs),</a:t>
            </a:r>
            <a:r>
              <a:rPr lang="it-IT" dirty="0"/>
              <a:t> </a:t>
            </a:r>
            <a:r>
              <a:rPr lang="en-US" b="1" dirty="0" err="1"/>
              <a:t>DCMC.hospital</a:t>
            </a:r>
            <a:r>
              <a:rPr lang="en-US" dirty="0"/>
              <a:t>(</a:t>
            </a:r>
            <a:r>
              <a:rPr lang="en-US" dirty="0" err="1"/>
              <a:t>hospital_name</a:t>
            </a:r>
            <a:r>
              <a:rPr lang="en-US" dirty="0"/>
              <a:t>, </a:t>
            </a:r>
            <a:r>
              <a:rPr lang="en-US" dirty="0" err="1"/>
              <a:t>hospital_description</a:t>
            </a:r>
            <a:r>
              <a:rPr lang="en-US" dirty="0"/>
              <a:t>, </a:t>
            </a:r>
            <a:r>
              <a:rPr lang="en-US" dirty="0" err="1"/>
              <a:t>hospital_image</a:t>
            </a:r>
            <a:r>
              <a:rPr lang="en-US" dirty="0"/>
              <a:t>, address, star, title</a:t>
            </a:r>
            <a:r>
              <a:rPr lang="en-US" dirty="0" smtClean="0"/>
              <a:t>)</a:t>
            </a:r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/>
              <a:t>findDiseaseWithHospital</a:t>
            </a:r>
            <a:r>
              <a:rPr lang="it-IT" b="1" dirty="0"/>
              <a:t>’’</a:t>
            </a:r>
            <a:r>
              <a:rPr lang="it-IT" dirty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star)</a:t>
            </a:r>
            <a:r>
              <a:rPr lang="it-IT" b="1" dirty="0"/>
              <a:t> </a:t>
            </a:r>
            <a:r>
              <a:rPr lang="it-IT" dirty="0"/>
              <a:t>:- </a:t>
            </a:r>
            <a:r>
              <a:rPr lang="en-US" b="1" dirty="0" err="1"/>
              <a:t>AL.detail</a:t>
            </a:r>
            <a:r>
              <a:rPr lang="en-US" dirty="0"/>
              <a:t>(title, description, images, paragraphs),</a:t>
            </a:r>
            <a:r>
              <a:rPr lang="it-IT" dirty="0"/>
              <a:t> </a:t>
            </a:r>
            <a:r>
              <a:rPr lang="en-US" b="1" dirty="0" err="1"/>
              <a:t>DCMC.hospital</a:t>
            </a:r>
            <a:r>
              <a:rPr lang="en-US" dirty="0"/>
              <a:t>(</a:t>
            </a:r>
            <a:r>
              <a:rPr lang="en-US" dirty="0" err="1"/>
              <a:t>hospital_name</a:t>
            </a:r>
            <a:r>
              <a:rPr lang="en-US" dirty="0"/>
              <a:t>, </a:t>
            </a:r>
            <a:r>
              <a:rPr lang="en-US" dirty="0" err="1"/>
              <a:t>hospital_description</a:t>
            </a:r>
            <a:r>
              <a:rPr lang="en-US" dirty="0"/>
              <a:t>, </a:t>
            </a:r>
            <a:r>
              <a:rPr lang="en-US" dirty="0" err="1"/>
              <a:t>hospital_image</a:t>
            </a:r>
            <a:r>
              <a:rPr lang="en-US" dirty="0"/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6759" y="5769838"/>
            <a:ext cx="107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b="1" dirty="0" err="1" smtClean="0"/>
              <a:t>findDiseaseWithHospital</a:t>
            </a:r>
            <a:r>
              <a:rPr lang="it-IT" b="1" dirty="0"/>
              <a:t>’</a:t>
            </a:r>
            <a:r>
              <a:rPr lang="it-IT" dirty="0" smtClean="0"/>
              <a:t> </a:t>
            </a:r>
            <a:r>
              <a:rPr lang="it-IT" dirty="0"/>
              <a:t>non è inclusa in </a:t>
            </a:r>
            <a:r>
              <a:rPr lang="it-IT" b="1" dirty="0" err="1"/>
              <a:t>findDiseaseWithHospital</a:t>
            </a:r>
            <a:r>
              <a:rPr lang="it-IT" b="1" dirty="0" smtClean="0"/>
              <a:t>’’</a:t>
            </a:r>
            <a:r>
              <a:rPr lang="it-IT" dirty="0" smtClean="0"/>
              <a:t> </a:t>
            </a:r>
            <a:r>
              <a:rPr lang="it-IT" dirty="0"/>
              <a:t>e viceversa per cui bisogna considerarle entrambe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9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LAV </a:t>
            </a:r>
            <a:r>
              <a:rPr lang="it-IT" sz="5400" b="1" dirty="0" err="1" smtClean="0">
                <a:solidFill>
                  <a:schemeClr val="bg1"/>
                </a:solidFill>
              </a:rPr>
              <a:t>bucket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algorithm</a:t>
            </a:r>
            <a:r>
              <a:rPr lang="it-IT" sz="5400" b="1" dirty="0" smtClean="0">
                <a:solidFill>
                  <a:schemeClr val="bg1"/>
                </a:solidFill>
              </a:rPr>
              <a:t> - 3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0229" y="1707188"/>
            <a:ext cx="1106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/>
              <a:t>Terzo </a:t>
            </a:r>
            <a:r>
              <a:rPr lang="it-IT" u="sng" dirty="0" err="1"/>
              <a:t>step</a:t>
            </a:r>
            <a:r>
              <a:rPr lang="it-IT" dirty="0"/>
              <a:t>:</a:t>
            </a:r>
          </a:p>
          <a:p>
            <a:r>
              <a:rPr lang="it-IT" dirty="0" err="1" smtClean="0"/>
              <a:t>Checking</a:t>
            </a:r>
            <a:r>
              <a:rPr lang="it-IT" dirty="0" smtClean="0"/>
              <a:t> </a:t>
            </a:r>
            <a:r>
              <a:rPr lang="it-IT" dirty="0" err="1"/>
              <a:t>containement</a:t>
            </a:r>
            <a:r>
              <a:rPr lang="it-IT" dirty="0"/>
              <a:t>: tra tutte le </a:t>
            </a: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smtClean="0"/>
              <a:t>candidate considerare, </a:t>
            </a:r>
            <a:r>
              <a:rPr lang="it-IT" dirty="0"/>
              <a:t>se presente, la </a:t>
            </a:r>
            <a:r>
              <a:rPr lang="it-IT" dirty="0" err="1"/>
              <a:t>query</a:t>
            </a:r>
            <a:r>
              <a:rPr lang="it-IT" dirty="0"/>
              <a:t> che contiene massimamente tutte le altre e verificarne il suo contenimento nella </a:t>
            </a:r>
            <a:r>
              <a:rPr lang="it-IT" dirty="0" err="1"/>
              <a:t>query</a:t>
            </a:r>
            <a:r>
              <a:rPr lang="it-IT" dirty="0"/>
              <a:t> globale.  Per fare questo bisogna riscrivere le </a:t>
            </a: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/>
              <a:t>riformulate </a:t>
            </a:r>
            <a:r>
              <a:rPr lang="it-IT" smtClean="0"/>
              <a:t>sulle </a:t>
            </a:r>
            <a:r>
              <a:rPr lang="it-IT" dirty="0"/>
              <a:t>fonti locali nuovamente sullo schema globale.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0229" y="3049778"/>
            <a:ext cx="10778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/>
              <a:t>findDiseaseWithHospital</a:t>
            </a:r>
            <a:r>
              <a:rPr lang="it-IT" b="1" dirty="0"/>
              <a:t>’</a:t>
            </a:r>
            <a:r>
              <a:rPr lang="it-IT" dirty="0"/>
              <a:t>(</a:t>
            </a:r>
            <a:r>
              <a:rPr lang="it-IT" dirty="0" err="1"/>
              <a:t>title</a:t>
            </a:r>
            <a:r>
              <a:rPr lang="it-IT" dirty="0"/>
              <a:t>, images, </a:t>
            </a:r>
            <a:r>
              <a:rPr lang="it-IT" dirty="0" err="1"/>
              <a:t>description</a:t>
            </a:r>
            <a:r>
              <a:rPr lang="it-IT" dirty="0"/>
              <a:t>, </a:t>
            </a:r>
            <a:r>
              <a:rPr lang="it-IT" dirty="0" err="1"/>
              <a:t>paragraphs</a:t>
            </a:r>
            <a:r>
              <a:rPr lang="it-IT" dirty="0"/>
              <a:t>, </a:t>
            </a:r>
            <a:r>
              <a:rPr lang="it-IT" dirty="0" err="1"/>
              <a:t>hospital_name</a:t>
            </a:r>
            <a:r>
              <a:rPr lang="it-IT" dirty="0"/>
              <a:t>, </a:t>
            </a:r>
            <a:r>
              <a:rPr lang="it-IT" dirty="0" err="1"/>
              <a:t>hospital_description</a:t>
            </a:r>
            <a:r>
              <a:rPr lang="it-IT" dirty="0"/>
              <a:t>, </a:t>
            </a:r>
            <a:r>
              <a:rPr lang="it-IT" dirty="0" err="1"/>
              <a:t>hospital_image</a:t>
            </a:r>
            <a:r>
              <a:rPr lang="it-IT" dirty="0"/>
              <a:t>, </a:t>
            </a:r>
            <a:r>
              <a:rPr lang="it-IT" dirty="0" err="1"/>
              <a:t>address</a:t>
            </a:r>
            <a:r>
              <a:rPr lang="it-IT" dirty="0"/>
              <a:t>, star)</a:t>
            </a:r>
            <a:r>
              <a:rPr lang="it-IT" b="1" dirty="0"/>
              <a:t> </a:t>
            </a:r>
            <a:r>
              <a:rPr lang="it-IT" dirty="0"/>
              <a:t>:- </a:t>
            </a:r>
            <a:r>
              <a:rPr lang="en-US" b="1" dirty="0" err="1">
                <a:solidFill>
                  <a:srgbClr val="FF0000"/>
                </a:solidFill>
              </a:rPr>
              <a:t>FR.detail</a:t>
            </a:r>
            <a:r>
              <a:rPr lang="en-US" dirty="0">
                <a:solidFill>
                  <a:srgbClr val="FF0000"/>
                </a:solidFill>
              </a:rPr>
              <a:t>(title, images, description, paragraphs)</a:t>
            </a:r>
            <a:r>
              <a:rPr lang="en-US" dirty="0"/>
              <a:t>,</a:t>
            </a:r>
            <a:r>
              <a:rPr lang="it-IT" dirty="0"/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DCMC.hospital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address, star, title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findDiseaseWithHospital</a:t>
            </a:r>
            <a:r>
              <a:rPr lang="it-IT" b="1" dirty="0" smtClean="0"/>
              <a:t>’’’</a:t>
            </a:r>
            <a:r>
              <a:rPr lang="it-IT" dirty="0" smtClean="0"/>
              <a:t>(</a:t>
            </a:r>
            <a:r>
              <a:rPr lang="it-IT" dirty="0" err="1" smtClean="0"/>
              <a:t>title</a:t>
            </a:r>
            <a:r>
              <a:rPr lang="it-IT" dirty="0" smtClean="0"/>
              <a:t>, images, </a:t>
            </a:r>
            <a:r>
              <a:rPr lang="it-IT" dirty="0" err="1" smtClean="0"/>
              <a:t>description</a:t>
            </a:r>
            <a:r>
              <a:rPr lang="it-IT" dirty="0" smtClean="0"/>
              <a:t>, </a:t>
            </a:r>
            <a:r>
              <a:rPr lang="it-IT" dirty="0" err="1" smtClean="0"/>
              <a:t>paragraphs</a:t>
            </a:r>
            <a:r>
              <a:rPr lang="it-IT" dirty="0" smtClean="0"/>
              <a:t>, </a:t>
            </a:r>
            <a:r>
              <a:rPr lang="it-IT" dirty="0" err="1" smtClean="0"/>
              <a:t>hospital_name</a:t>
            </a:r>
            <a:r>
              <a:rPr lang="it-IT" dirty="0" smtClean="0"/>
              <a:t>, </a:t>
            </a:r>
            <a:r>
              <a:rPr lang="it-IT" dirty="0" err="1" smtClean="0"/>
              <a:t>hospital_description</a:t>
            </a:r>
            <a:r>
              <a:rPr lang="it-IT" dirty="0" smtClean="0"/>
              <a:t>, </a:t>
            </a:r>
            <a:r>
              <a:rPr lang="it-IT" dirty="0" err="1" smtClean="0"/>
              <a:t>hospital_image</a:t>
            </a:r>
            <a:r>
              <a:rPr lang="it-IT" dirty="0" smtClean="0"/>
              <a:t>, </a:t>
            </a:r>
            <a:r>
              <a:rPr lang="it-IT" dirty="0" err="1" smtClean="0"/>
              <a:t>address</a:t>
            </a:r>
            <a:r>
              <a:rPr lang="it-IT" dirty="0" smtClean="0"/>
              <a:t>, star) :- </a:t>
            </a:r>
            <a:r>
              <a:rPr lang="en-US" b="1" dirty="0" smtClean="0">
                <a:solidFill>
                  <a:srgbClr val="FF0000"/>
                </a:solidFill>
              </a:rPr>
              <a:t>symptom </a:t>
            </a:r>
            <a:r>
              <a:rPr lang="en-US" dirty="0" smtClean="0">
                <a:solidFill>
                  <a:srgbClr val="FF0000"/>
                </a:solidFill>
              </a:rPr>
              <a:t>(title, v1, v2, images, description, paragraphs)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hospital_name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hospital_description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hospital_image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address, star, title)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it-IT" b="1" dirty="0" err="1"/>
              <a:t>findDiseaseWithHospital</a:t>
            </a:r>
            <a:r>
              <a:rPr lang="it-IT" b="1" dirty="0" smtClean="0"/>
              <a:t>’’’ </a:t>
            </a:r>
            <a:r>
              <a:rPr lang="it-IT" dirty="0" smtClean="0"/>
              <a:t>è identica a </a:t>
            </a:r>
            <a:r>
              <a:rPr lang="it-IT" b="1" dirty="0" err="1" smtClean="0"/>
              <a:t>findDiseaseWithHospital</a:t>
            </a:r>
            <a:r>
              <a:rPr lang="it-IT" dirty="0" smtClean="0"/>
              <a:t>, quindi sicuramente la </a:t>
            </a:r>
            <a:r>
              <a:rPr lang="it-IT" dirty="0" err="1" smtClean="0"/>
              <a:t>query</a:t>
            </a:r>
            <a:r>
              <a:rPr lang="it-IT" dirty="0" smtClean="0"/>
              <a:t> </a:t>
            </a:r>
            <a:r>
              <a:rPr lang="it-IT" b="1" dirty="0" err="1"/>
              <a:t>findDiseaseWithHospital</a:t>
            </a:r>
            <a:r>
              <a:rPr lang="it-IT" b="1" dirty="0"/>
              <a:t>’’’ </a:t>
            </a:r>
            <a:r>
              <a:rPr lang="it-IT"/>
              <a:t>è</a:t>
            </a:r>
            <a:r>
              <a:rPr lang="it-IT" smtClean="0"/>
              <a:t> massimamente contenuta </a:t>
            </a:r>
            <a:r>
              <a:rPr lang="it-IT" dirty="0"/>
              <a:t>nella </a:t>
            </a:r>
            <a:r>
              <a:rPr lang="it-IT" dirty="0" err="1"/>
              <a:t>query</a:t>
            </a:r>
            <a:r>
              <a:rPr lang="it-IT" dirty="0"/>
              <a:t> globale iniziale</a:t>
            </a:r>
            <a:r>
              <a:rPr lang="it-IT" dirty="0" smtClean="0"/>
              <a:t>.</a:t>
            </a:r>
          </a:p>
          <a:p>
            <a:pPr marL="0" lvl="1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dirty="0" smtClean="0"/>
              <a:t>Un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analogo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 con </a:t>
            </a:r>
            <a:r>
              <a:rPr lang="it-IT" b="1" dirty="0" err="1"/>
              <a:t>findDiseaseWithHospital</a:t>
            </a:r>
            <a:r>
              <a:rPr lang="it-IT" b="1" dirty="0" smtClean="0"/>
              <a:t>’’</a:t>
            </a:r>
            <a:r>
              <a:rPr lang="it-IT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6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Tecnologie utilizzate</a:t>
            </a:r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mxp1-1.xx.fbcdn.net/v/t34.0-12/19142248_10213390114698086_1614089736_n.png?oh=3d740ab3c52e5e2c31f26e79a92b00f0&amp;oe=59432C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08" y="1716572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mxp1-1.xx.fbcdn.net/v/t34.0-12/19206170_10213390122898291_2030551039_n.png?oh=598684466c0195ecd29d6237cef4a987&amp;oe=59433F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944" y="1176089"/>
            <a:ext cx="4052526" cy="22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mxp1-1.xx.fbcdn.net/v/t34.0-12/19142011_10213390128338427_1738258219_n.png?oh=4079974aabeb3f1e30dc0c214df57fcb&amp;oe=594399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07" y="1319593"/>
            <a:ext cx="1933164" cy="20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mxp1-1.xx.fbcdn.net/v/t34.0-12/19191105_10213390130418479_1746871724_n.png?oh=52ab26afaf2cb5c82a7d6ee7f1a0064d&amp;oe=59438EB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8" y="3311592"/>
            <a:ext cx="3546408" cy="35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-mxp1-1.xx.fbcdn.net/v/t34.0-12/19141949_10213390144138822_157173708_n.png?oh=4cb3ab5de9b5cc38b60fedb2d57cd54b&amp;oe=59436C1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995" y="1855936"/>
            <a:ext cx="2289438" cy="11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content-mxp1-1.xx.fbcdn.net/v/t35.0-12/19181859_10213390148258925_1697733129_o.png?oh=053b642ef9ec97e7a5a2b3b78a080918&amp;oe=59438DD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62" y="4104957"/>
            <a:ext cx="3609630" cy="18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-mxp1-1.xx.fbcdn.net/v/t34.0-12/19190831_10213390180539732_524483910_n.png?oh=945a03c8741a17cc022b61fc003bd9dd&amp;oe=5943B3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04" y="3817414"/>
            <a:ext cx="7772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85648" y="2361062"/>
            <a:ext cx="3261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8A1E52"/>
                </a:solidFill>
              </a:rPr>
              <a:t>FINE</a:t>
            </a:r>
            <a:endParaRPr lang="it-IT" sz="9600" dirty="0">
              <a:solidFill>
                <a:srgbClr val="8A1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- 3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32043"/>
            <a:ext cx="11045588" cy="49141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6" name="Picture 2" descr="Risultati immagini per p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2" y="2904935"/>
            <a:ext cx="2351964" cy="1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471542" y="3378878"/>
            <a:ext cx="1707178" cy="79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574066" y="1511848"/>
            <a:ext cx="43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Ricerca pareri medici</a:t>
            </a:r>
            <a:endParaRPr lang="it-IT" sz="3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746" y="2218938"/>
            <a:ext cx="4852313" cy="372926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95952" y="124700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Approccio classico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689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- 4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18395"/>
            <a:ext cx="11045588" cy="49141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6" name="Picture 2" descr="Risultati immagini per p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2" y="2904935"/>
            <a:ext cx="2351964" cy="1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471542" y="3378878"/>
            <a:ext cx="1707178" cy="79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951284" y="1511848"/>
            <a:ext cx="31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Ricerca cliniche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5952" y="124700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Approccio classico</a:t>
            </a:r>
            <a:endParaRPr lang="it-I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480" y="2402865"/>
            <a:ext cx="5990276" cy="30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- 5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18395"/>
            <a:ext cx="11045588" cy="49141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6" name="Picture 2" descr="Risultati immagini per p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2" y="2904935"/>
            <a:ext cx="2351964" cy="1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471542" y="3378878"/>
            <a:ext cx="1707178" cy="799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951284" y="1511848"/>
            <a:ext cx="332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Ricerca farmacie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5952" y="124700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Approccio classico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09" y="2251632"/>
            <a:ext cx="5132229" cy="36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Problema - 6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18395"/>
            <a:ext cx="11045588" cy="49141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8454" y="1247005"/>
            <a:ext cx="4737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Approccio classico 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- Confusionario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- Complesso 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4967">
            <a:off x="4916466" y="3079845"/>
            <a:ext cx="3546661" cy="254520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5645">
            <a:off x="6105762" y="1388436"/>
            <a:ext cx="4416372" cy="22431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1059">
            <a:off x="8823221" y="2659783"/>
            <a:ext cx="3303696" cy="23399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219" y="4186525"/>
            <a:ext cx="4644669" cy="2317425"/>
          </a:xfrm>
          <a:prstGeom prst="rect">
            <a:avLst/>
          </a:prstGeom>
        </p:spPr>
      </p:pic>
      <p:pic>
        <p:nvPicPr>
          <p:cNvPr id="2050" name="Picture 2" descr="Risultati immagini per confused pers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390"/>
            <a:ext cx="6639602" cy="37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Soluzione -1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5952" y="1432043"/>
            <a:ext cx="11045588" cy="4914165"/>
          </a:xfrm>
        </p:spPr>
        <p:txBody>
          <a:bodyPr/>
          <a:lstStyle/>
          <a:p>
            <a:r>
              <a:rPr lang="it-IT" sz="4800" dirty="0" smtClean="0"/>
              <a:t>Health Support è la soluzione</a:t>
            </a:r>
          </a:p>
          <a:p>
            <a:endParaRPr lang="it-IT" dirty="0" smtClean="0"/>
          </a:p>
          <a:p>
            <a:r>
              <a:rPr lang="it-IT" dirty="0" smtClean="0"/>
              <a:t>APPLICAZIONE WEB CHE SEMPLIFICA, VELOCIZZA E RAGGRUPPA IL TUTTO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Ricerca malattie da fonti affidabili tramite un semplice inserimento di sintomi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Con un click vieni a conoscenza di pareri medici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Ricerca le cliniche che curano la patologia individuata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smtClean="0"/>
              <a:t>Ricerca le farmacie più vicine a 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02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67" y="6242282"/>
            <a:ext cx="1644133" cy="615718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33066"/>
            <a:ext cx="12192000" cy="1054290"/>
          </a:xfrm>
          <a:solidFill>
            <a:srgbClr val="8A1E52"/>
          </a:solidFill>
        </p:spPr>
        <p:txBody>
          <a:bodyPr anchor="ctr"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Soluzione - 2</a:t>
            </a:r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Risultati immagini per happy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806"/>
            <a:ext cx="3466531" cy="32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31" y="1475621"/>
            <a:ext cx="4083887" cy="18790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31" y="3854104"/>
            <a:ext cx="4234841" cy="22644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531" y="1505181"/>
            <a:ext cx="3603009" cy="19332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531" y="4040859"/>
            <a:ext cx="3923369" cy="18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3086</Words>
  <Application>Microsoft Office PowerPoint</Application>
  <PresentationFormat>Widescreen</PresentationFormat>
  <Paragraphs>337</Paragraphs>
  <Slides>36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Tema di Office</vt:lpstr>
      <vt:lpstr>Health Support</vt:lpstr>
      <vt:lpstr>Problema - 1</vt:lpstr>
      <vt:lpstr>Problema - 2</vt:lpstr>
      <vt:lpstr>Problema - 3</vt:lpstr>
      <vt:lpstr>Problema - 4</vt:lpstr>
      <vt:lpstr>Problema - 5</vt:lpstr>
      <vt:lpstr>Problema - 6</vt:lpstr>
      <vt:lpstr>Soluzione -1</vt:lpstr>
      <vt:lpstr>Soluzione - 2</vt:lpstr>
      <vt:lpstr>Demo</vt:lpstr>
      <vt:lpstr>Architettura</vt:lpstr>
      <vt:lpstr>Le fonti</vt:lpstr>
      <vt:lpstr>Le fonti locali - 1</vt:lpstr>
      <vt:lpstr>Le fonti locali - 2</vt:lpstr>
      <vt:lpstr>Le fonti locali - 3</vt:lpstr>
      <vt:lpstr>Wrapper – fisioterapiarubiera</vt:lpstr>
      <vt:lpstr>Wrapper – albanesi</vt:lpstr>
      <vt:lpstr>Wrapper – doveecomemicuro</vt:lpstr>
      <vt:lpstr>Wrapper – medicitalia</vt:lpstr>
      <vt:lpstr>Wrapper – Google Maps</vt:lpstr>
      <vt:lpstr>Schema Globale</vt:lpstr>
      <vt:lpstr>Mapping GAV - 1</vt:lpstr>
      <vt:lpstr>Mapping GAV - 2</vt:lpstr>
      <vt:lpstr>Mapping LAV</vt:lpstr>
      <vt:lpstr>Query - 1</vt:lpstr>
      <vt:lpstr>Query - 2</vt:lpstr>
      <vt:lpstr>Query - 3</vt:lpstr>
      <vt:lpstr>GAV query unfolding - 1</vt:lpstr>
      <vt:lpstr>GAV query unfolding - 2</vt:lpstr>
      <vt:lpstr>GAV query simplification - 1</vt:lpstr>
      <vt:lpstr>GAV query simplification - 2</vt:lpstr>
      <vt:lpstr>LAV bucket algorithm - 1</vt:lpstr>
      <vt:lpstr>LAV bucket algorithm - 2</vt:lpstr>
      <vt:lpstr>LAV bucket algorithm - 3</vt:lpstr>
      <vt:lpstr>Tecnologie utilizzate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Support</dc:title>
  <dc:creator>Christian Iodice</dc:creator>
  <cp:lastModifiedBy>Christian Iodice</cp:lastModifiedBy>
  <cp:revision>114</cp:revision>
  <dcterms:created xsi:type="dcterms:W3CDTF">2017-06-06T07:31:00Z</dcterms:created>
  <dcterms:modified xsi:type="dcterms:W3CDTF">2017-06-21T13:01:38Z</dcterms:modified>
</cp:coreProperties>
</file>