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82" r:id="rId9"/>
    <p:sldId id="284" r:id="rId10"/>
    <p:sldId id="285" r:id="rId11"/>
    <p:sldId id="286" r:id="rId12"/>
    <p:sldId id="278" r:id="rId13"/>
    <p:sldId id="262" r:id="rId14"/>
    <p:sldId id="279" r:id="rId15"/>
    <p:sldId id="263" r:id="rId16"/>
    <p:sldId id="280" r:id="rId17"/>
    <p:sldId id="264" r:id="rId18"/>
    <p:sldId id="269" r:id="rId19"/>
    <p:sldId id="270" r:id="rId20"/>
    <p:sldId id="271" r:id="rId21"/>
    <p:sldId id="272" r:id="rId22"/>
    <p:sldId id="273" r:id="rId23"/>
    <p:sldId id="287" r:id="rId24"/>
    <p:sldId id="288" r:id="rId25"/>
    <p:sldId id="274" r:id="rId26"/>
    <p:sldId id="275" r:id="rId27"/>
    <p:sldId id="276" r:id="rId28"/>
    <p:sldId id="283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1E0B4-5A0E-4084-87D6-A00A9E69B12D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BA02E-3F0E-4B56-A23D-D6FDC8B3D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99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BA02E-3F0E-4B56-A23D-D6FDC8B3D70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70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BA02E-3F0E-4B56-A23D-D6FDC8B3D70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520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BA02E-3F0E-4B56-A23D-D6FDC8B3D70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031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4D49-550B-4B32-8DDE-87B66DC0249B}" type="datetime1">
              <a:rPr lang="it-IT" smtClean="0"/>
              <a:t>19/07/2017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Integrazione Dati su Web</a:t>
            </a:r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6331-D6F3-4660-9BB3-3DF59D6C4C04}" type="datetime1">
              <a:rPr lang="it-IT" smtClean="0"/>
              <a:t>19/07/2017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Integrazione Dati su Web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FF34-0744-40BB-9541-CD241AF9FE90}" type="datetime1">
              <a:rPr lang="it-IT" smtClean="0"/>
              <a:t>19/07/2017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Integrazione Dati su Web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9F60-E862-42DA-ABD1-29F8C8AA7888}" type="datetime1">
              <a:rPr lang="it-IT" smtClean="0"/>
              <a:t>19/07/2017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Integrazione Dati su Web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134A-1F15-459E-AF95-355185AF955B}" type="datetime1">
              <a:rPr lang="it-IT" smtClean="0"/>
              <a:t>19/07/2017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Integrazione Dati su Web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1020-04FA-43B8-865D-6E6165443768}" type="datetime1">
              <a:rPr lang="it-IT" smtClean="0"/>
              <a:t>19/07/2017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Integrazione Dati su Web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968-E16A-4927-9EB1-40DDC05221DB}" type="datetime1">
              <a:rPr lang="it-IT" smtClean="0"/>
              <a:t>19/07/2017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Integrazione Dati su Web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8EE0-5740-4385-8E6E-DE001C9C0742}" type="datetime1">
              <a:rPr lang="it-IT" smtClean="0"/>
              <a:t>19/07/2017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Integrazione Dati su Web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99C2-BBF6-4903-8C67-D8CE53DE2735}" type="datetime1">
              <a:rPr lang="it-IT" smtClean="0"/>
              <a:t>19/07/2017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Integrazione Dati su Web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8A0-96E4-4EE0-9FD0-2993282D6222}" type="datetime1">
              <a:rPr lang="it-IT" smtClean="0"/>
              <a:t>19/07/2017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Integrazione Dati su Web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C232-FE2B-49C8-BFED-D91CA736A7BF}" type="datetime1">
              <a:rPr lang="it-IT" smtClean="0"/>
              <a:t>19/07/2017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Integrazione Dati su Web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94704F-F238-4CC7-AADA-317404022B10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1481D0-ED8F-49D7-B696-04B1B1D31E14}" type="datetime1">
              <a:rPr lang="it-IT" smtClean="0"/>
              <a:t>19/07/2017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Integrazione Dati su Web</a:t>
            </a:r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94704F-F238-4CC7-AADA-317404022B10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1187624" y="1052736"/>
            <a:ext cx="698477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4800" b="1" i="1" dirty="0" smtClean="0">
              <a:latin typeface="Algerian" pitchFamily="82" charset="0"/>
            </a:endParaRPr>
          </a:p>
          <a:p>
            <a:pPr algn="ctr"/>
            <a:endParaRPr lang="it-IT" sz="4800" b="1" i="1" dirty="0">
              <a:latin typeface="Algerian" pitchFamily="82" charset="0"/>
            </a:endParaRPr>
          </a:p>
          <a:p>
            <a:pPr algn="ctr"/>
            <a:endParaRPr lang="it-IT" sz="4800" b="1" i="1" dirty="0" smtClean="0">
              <a:latin typeface="Algerian" pitchFamily="82" charset="0"/>
            </a:endParaRPr>
          </a:p>
          <a:p>
            <a:pPr algn="ctr"/>
            <a:endParaRPr lang="it-IT" sz="4800" b="1" i="1" dirty="0" smtClean="0">
              <a:latin typeface="Algerian" pitchFamily="82" charset="0"/>
            </a:endParaRPr>
          </a:p>
          <a:p>
            <a:pPr algn="ctr"/>
            <a:endParaRPr lang="it-IT" sz="4800" b="1" i="1" dirty="0" smtClean="0">
              <a:latin typeface="Algerian" pitchFamily="82" charset="0"/>
            </a:endParaRPr>
          </a:p>
          <a:p>
            <a:pPr algn="ctr"/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Ricercare un annuncio non è mai stato tanto </a:t>
            </a:r>
            <a:r>
              <a:rPr lang="it-IT" sz="3200" b="1" i="1" dirty="0" smtClean="0">
                <a:latin typeface="Arial" pitchFamily="34" charset="0"/>
                <a:cs typeface="Arial" pitchFamily="34" charset="0"/>
              </a:rPr>
              <a:t>semplice</a:t>
            </a:r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it-IT" sz="3200" b="1" i="1" dirty="0" smtClean="0">
                <a:latin typeface="Arial" pitchFamily="34" charset="0"/>
                <a:cs typeface="Arial" pitchFamily="34" charset="0"/>
              </a:rPr>
              <a:t>veloce</a:t>
            </a:r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it-IT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23528" y="62280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6732240" y="595102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Salerno Nicola</a:t>
            </a:r>
            <a:endParaRPr lang="it-IT" dirty="0"/>
          </a:p>
        </p:txBody>
      </p:sp>
      <p:pic>
        <p:nvPicPr>
          <p:cNvPr id="1026" name="Picture 2" descr="C:\Users\Samsung\Desktop\presentazione IDW\presentazioneidw\ads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041" y="1700808"/>
            <a:ext cx="2661096" cy="266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259632" y="548680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i="1" dirty="0" err="1">
                <a:latin typeface="Algerian" pitchFamily="82" charset="0"/>
              </a:rPr>
              <a:t>CrawlerOfAds</a:t>
            </a:r>
            <a:endParaRPr lang="it-IT" sz="4800" b="1" i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77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10</a:t>
            </a:fld>
            <a:endParaRPr lang="it-IT"/>
          </a:p>
        </p:txBody>
      </p:sp>
      <p:pic>
        <p:nvPicPr>
          <p:cNvPr id="6" name="Immagine 5" descr="C:\Users\Samsung\Desktop\Cattura11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06044"/>
            <a:ext cx="8424936" cy="49592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/>
          <p:cNvSpPr txBox="1"/>
          <p:nvPr/>
        </p:nvSpPr>
        <p:spPr>
          <a:xfrm>
            <a:off x="539552" y="69269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MV Boli" pitchFamily="2" charset="0"/>
                <a:cs typeface="MV Boli" pitchFamily="2" charset="0"/>
              </a:rPr>
              <a:t>Codice per ricavare coordinate da Wikipedia</a:t>
            </a:r>
            <a:endParaRPr lang="it-IT" sz="2400" b="1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5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11</a:t>
            </a:fld>
            <a:endParaRPr lang="it-IT"/>
          </a:p>
        </p:txBody>
      </p:sp>
      <p:pic>
        <p:nvPicPr>
          <p:cNvPr id="6" name="Immagine 5" descr="C:\Users\Samsung\Desktop\45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04094"/>
            <a:ext cx="5818828" cy="35610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/>
          <p:cNvSpPr txBox="1"/>
          <p:nvPr/>
        </p:nvSpPr>
        <p:spPr>
          <a:xfrm>
            <a:off x="1187624" y="476672"/>
            <a:ext cx="48783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MV Boli" pitchFamily="2" charset="0"/>
                <a:cs typeface="MV Boli" pitchFamily="2" charset="0"/>
              </a:rPr>
              <a:t>Verifica coordinate nel database</a:t>
            </a:r>
            <a:endParaRPr lang="it-IT" sz="2000" b="1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8" name="Immagine 7" descr="C:\Users\Samsung\Desktop\457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906535"/>
            <a:ext cx="6476752" cy="125933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sellaDiTesto 8"/>
          <p:cNvSpPr txBox="1"/>
          <p:nvPr/>
        </p:nvSpPr>
        <p:spPr>
          <a:xfrm>
            <a:off x="1259632" y="4365104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MV Boli" pitchFamily="2" charset="0"/>
                <a:cs typeface="MV Boli" pitchFamily="2" charset="0"/>
              </a:rPr>
              <a:t>Inserimento coordinate nel database</a:t>
            </a:r>
            <a:endParaRPr lang="it-IT" sz="2000" b="1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12</a:t>
            </a:fld>
            <a:endParaRPr lang="it-IT"/>
          </a:p>
        </p:txBody>
      </p:sp>
      <p:pic>
        <p:nvPicPr>
          <p:cNvPr id="2050" name="Picture 2" descr="C:\Users\Samsung\Desktop\subi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9" y="980728"/>
            <a:ext cx="7250113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amsung\Desktop\subito 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8365774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ccia in giù 6"/>
          <p:cNvSpPr/>
          <p:nvPr/>
        </p:nvSpPr>
        <p:spPr>
          <a:xfrm>
            <a:off x="3779912" y="2276872"/>
            <a:ext cx="936104" cy="529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203848" y="40466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u="sng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Subito.it</a:t>
            </a:r>
            <a:endParaRPr lang="it-IT" sz="3200" u="sng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56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13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7" name="Immagine 6" descr="C:\Users\Samsung\Desktop\Cattura11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556792"/>
            <a:ext cx="8964488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/>
          <p:cNvSpPr txBox="1"/>
          <p:nvPr/>
        </p:nvSpPr>
        <p:spPr>
          <a:xfrm>
            <a:off x="251520" y="694437"/>
            <a:ext cx="8242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MV Boli" pitchFamily="2" charset="0"/>
                <a:cs typeface="MV Boli" pitchFamily="2" charset="0"/>
              </a:rPr>
              <a:t>Porzione di codice del </a:t>
            </a:r>
            <a:r>
              <a:rPr lang="it-IT" dirty="0" err="1" smtClean="0">
                <a:latin typeface="MV Boli" pitchFamily="2" charset="0"/>
                <a:cs typeface="MV Boli" pitchFamily="2" charset="0"/>
              </a:rPr>
              <a:t>Wrapper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  per Subito che ricava immagine, </a:t>
            </a:r>
            <a:r>
              <a:rPr lang="it-IT" dirty="0" err="1" smtClean="0">
                <a:latin typeface="MV Boli" pitchFamily="2" charset="0"/>
                <a:cs typeface="MV Boli" pitchFamily="2" charset="0"/>
              </a:rPr>
              <a:t>url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(link dettagli annuncio), descrizione e location per ogni annuncio</a:t>
            </a:r>
            <a:endParaRPr lang="it-IT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60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14</a:t>
            </a:fld>
            <a:endParaRPr lang="it-IT"/>
          </a:p>
        </p:txBody>
      </p:sp>
      <p:pic>
        <p:nvPicPr>
          <p:cNvPr id="3074" name="Picture 2" descr="C:\Users\Samsung\Desktop\an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241" y="940321"/>
            <a:ext cx="6000216" cy="176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amsung\Desktop\ann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82475"/>
            <a:ext cx="4321495" cy="23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2123728" y="404664"/>
            <a:ext cx="4542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u="sng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Annunci.net</a:t>
            </a:r>
            <a:endParaRPr lang="it-IT" sz="3200" u="sng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3491880" y="2636912"/>
            <a:ext cx="1368152" cy="4339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37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15</a:t>
            </a:fld>
            <a:endParaRPr lang="it-IT"/>
          </a:p>
        </p:txBody>
      </p:sp>
      <p:pic>
        <p:nvPicPr>
          <p:cNvPr id="6" name="Immagine 5" descr="C:\Users\Samsung\Desktop\Cattura1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628800"/>
            <a:ext cx="9036496" cy="424847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/>
          <p:cNvSpPr txBox="1"/>
          <p:nvPr/>
        </p:nvSpPr>
        <p:spPr>
          <a:xfrm>
            <a:off x="323527" y="764704"/>
            <a:ext cx="8136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MV Boli" pitchFamily="2" charset="0"/>
                <a:cs typeface="MV Boli" pitchFamily="2" charset="0"/>
              </a:rPr>
              <a:t>Porzione di codice del </a:t>
            </a:r>
            <a:r>
              <a:rPr lang="it-IT" dirty="0" err="1" smtClean="0">
                <a:latin typeface="MV Boli" pitchFamily="2" charset="0"/>
                <a:cs typeface="MV Boli" pitchFamily="2" charset="0"/>
              </a:rPr>
              <a:t>Wrapper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 Annunci che ricava prezzo, immagine, descrizione e </a:t>
            </a:r>
            <a:r>
              <a:rPr lang="it-IT" dirty="0" err="1" smtClean="0">
                <a:latin typeface="MV Boli" pitchFamily="2" charset="0"/>
                <a:cs typeface="MV Boli" pitchFamily="2" charset="0"/>
              </a:rPr>
              <a:t>url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(link dettagli annuncio) per ogni annuncio</a:t>
            </a:r>
            <a:endParaRPr lang="it-IT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2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16</a:t>
            </a:fld>
            <a:endParaRPr lang="it-IT"/>
          </a:p>
        </p:txBody>
      </p:sp>
      <p:pic>
        <p:nvPicPr>
          <p:cNvPr id="4098" name="Picture 2" descr="C:\Users\Samsung\Desktop\ba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250938" cy="155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msung\Desktop\bak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56992"/>
            <a:ext cx="5440854" cy="279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2987824" y="47667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u="sng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Bakeca.it</a:t>
            </a:r>
            <a:endParaRPr lang="it-IT" sz="3200" u="sng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3419872" y="2708920"/>
            <a:ext cx="1368152" cy="470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62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17</a:t>
            </a:fld>
            <a:endParaRPr lang="it-IT"/>
          </a:p>
        </p:txBody>
      </p:sp>
      <p:pic>
        <p:nvPicPr>
          <p:cNvPr id="6" name="Immagine 5" descr="C:\Users\Samsung\Desktop\Cattura11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004943" cy="46805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/>
          <p:cNvSpPr txBox="1"/>
          <p:nvPr/>
        </p:nvSpPr>
        <p:spPr>
          <a:xfrm>
            <a:off x="467544" y="764704"/>
            <a:ext cx="778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MV Boli" pitchFamily="2" charset="0"/>
                <a:cs typeface="MV Boli" pitchFamily="2" charset="0"/>
              </a:rPr>
              <a:t>Porzione di codice del </a:t>
            </a:r>
            <a:r>
              <a:rPr lang="it-IT" dirty="0" err="1" smtClean="0">
                <a:latin typeface="MV Boli" pitchFamily="2" charset="0"/>
                <a:cs typeface="MV Boli" pitchFamily="2" charset="0"/>
              </a:rPr>
              <a:t>Wrapper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it-IT" dirty="0" err="1" smtClean="0">
                <a:latin typeface="MV Boli" pitchFamily="2" charset="0"/>
                <a:cs typeface="MV Boli" pitchFamily="2" charset="0"/>
              </a:rPr>
              <a:t>Bakeca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 che ricava immagine, descrizione, </a:t>
            </a:r>
            <a:r>
              <a:rPr lang="it-IT" dirty="0" err="1" smtClean="0">
                <a:latin typeface="MV Boli" pitchFamily="2" charset="0"/>
                <a:cs typeface="MV Boli" pitchFamily="2" charset="0"/>
              </a:rPr>
              <a:t>url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(link dettagli annuncio) e location per ogni annuncio</a:t>
            </a:r>
            <a:endParaRPr lang="it-IT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35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it-IT" dirty="0" err="1" smtClean="0"/>
              <a:t>Datalog</a:t>
            </a:r>
            <a:r>
              <a:rPr lang="it-IT" dirty="0" smtClean="0"/>
              <a:t> schema locale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/>
              <a:t>Subito(</a:t>
            </a:r>
            <a:r>
              <a:rPr lang="it-IT" sz="2200" dirty="0" err="1"/>
              <a:t>articolo,immagine,descrizione,url,prezzo,location</a:t>
            </a:r>
            <a:r>
              <a:rPr lang="it-IT" sz="2200" dirty="0" smtClean="0"/>
              <a:t>)</a:t>
            </a:r>
          </a:p>
          <a:p>
            <a:pPr marL="0" indent="0">
              <a:buNone/>
            </a:pPr>
            <a:endParaRPr lang="it-IT" sz="2200" dirty="0"/>
          </a:p>
          <a:p>
            <a:r>
              <a:rPr lang="it-IT" sz="2200" dirty="0" err="1"/>
              <a:t>Bakeca</a:t>
            </a:r>
            <a:r>
              <a:rPr lang="it-IT" sz="2200" dirty="0"/>
              <a:t>(</a:t>
            </a:r>
            <a:r>
              <a:rPr lang="it-IT" sz="2200" dirty="0" err="1"/>
              <a:t>articolo,immagine,descrizione,url,prezzo,location</a:t>
            </a:r>
            <a:r>
              <a:rPr lang="it-IT" sz="2200" dirty="0" smtClean="0"/>
              <a:t>)</a:t>
            </a:r>
          </a:p>
          <a:p>
            <a:pPr marL="0" indent="0">
              <a:buNone/>
            </a:pPr>
            <a:endParaRPr lang="it-IT" sz="2200" dirty="0"/>
          </a:p>
          <a:p>
            <a:r>
              <a:rPr lang="it-IT" sz="2200" dirty="0"/>
              <a:t>Annunci(</a:t>
            </a:r>
            <a:r>
              <a:rPr lang="it-IT" sz="2200" dirty="0" err="1"/>
              <a:t>articolo,immagine,descrizione,url,prezzo,location</a:t>
            </a:r>
            <a:r>
              <a:rPr lang="it-IT" sz="2200" dirty="0" smtClean="0"/>
              <a:t>)</a:t>
            </a:r>
          </a:p>
          <a:p>
            <a:pPr marL="0" indent="0">
              <a:buNone/>
            </a:pPr>
            <a:endParaRPr lang="it-IT" sz="2200" dirty="0"/>
          </a:p>
          <a:p>
            <a:r>
              <a:rPr lang="it-IT" sz="2200" dirty="0"/>
              <a:t>Wikipedia(</a:t>
            </a:r>
            <a:r>
              <a:rPr lang="it-IT" sz="2200" dirty="0" err="1"/>
              <a:t>nome,coordinate</a:t>
            </a:r>
            <a:r>
              <a:rPr lang="it-IT" sz="2200" dirty="0" smtClean="0"/>
              <a:t>)</a:t>
            </a:r>
          </a:p>
          <a:p>
            <a:pPr marL="0" indent="0">
              <a:buNone/>
            </a:pPr>
            <a:endParaRPr lang="it-IT" sz="2200" dirty="0"/>
          </a:p>
          <a:p>
            <a:r>
              <a:rPr lang="it-IT" sz="2200" dirty="0"/>
              <a:t>DB(</a:t>
            </a:r>
            <a:r>
              <a:rPr lang="it-IT" sz="2200" dirty="0" err="1"/>
              <a:t>nome,coordinate</a:t>
            </a:r>
            <a:r>
              <a:rPr lang="it-IT" sz="2200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7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it-IT" dirty="0" err="1" smtClean="0"/>
              <a:t>Datalog</a:t>
            </a:r>
            <a:r>
              <a:rPr lang="it-IT" dirty="0" smtClean="0"/>
              <a:t> schema globale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9120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sz="2200" dirty="0" smtClean="0"/>
              <a:t>Articolo(</a:t>
            </a:r>
            <a:r>
              <a:rPr lang="it-IT" sz="2200" dirty="0" err="1" smtClean="0"/>
              <a:t>articolo,immagine,descrizione,url,prezzo</a:t>
            </a:r>
            <a:r>
              <a:rPr lang="it-IT" sz="2200" dirty="0" smtClean="0"/>
              <a:t>,  location)</a:t>
            </a:r>
          </a:p>
          <a:p>
            <a:pPr marL="0" indent="0">
              <a:buNone/>
            </a:pPr>
            <a:endParaRPr lang="it-IT" sz="2200" dirty="0"/>
          </a:p>
          <a:p>
            <a:r>
              <a:rPr lang="it-IT" sz="2200" dirty="0" err="1" smtClean="0"/>
              <a:t>CoordinateWik</a:t>
            </a:r>
            <a:r>
              <a:rPr lang="it-IT" sz="2200" dirty="0" smtClean="0"/>
              <a:t>(</a:t>
            </a:r>
            <a:r>
              <a:rPr lang="it-IT" sz="2200" dirty="0" err="1" smtClean="0"/>
              <a:t>nome,coordinate</a:t>
            </a:r>
            <a:r>
              <a:rPr lang="it-IT" sz="2200" dirty="0" smtClean="0"/>
              <a:t>)</a:t>
            </a:r>
          </a:p>
          <a:p>
            <a:endParaRPr lang="it-IT" sz="2200" dirty="0" smtClean="0"/>
          </a:p>
          <a:p>
            <a:r>
              <a:rPr lang="it-IT" sz="2200" dirty="0" err="1" smtClean="0"/>
              <a:t>CoordinateDB</a:t>
            </a:r>
            <a:r>
              <a:rPr lang="it-IT" sz="2200" dirty="0"/>
              <a:t>(</a:t>
            </a:r>
            <a:r>
              <a:rPr lang="it-IT" sz="2200" dirty="0" err="1"/>
              <a:t>nome,coordinate</a:t>
            </a:r>
            <a:r>
              <a:rPr lang="it-IT" sz="2200" dirty="0" smtClean="0"/>
              <a:t>)</a:t>
            </a:r>
          </a:p>
          <a:p>
            <a:endParaRPr lang="it-IT" sz="2200" dirty="0"/>
          </a:p>
          <a:p>
            <a:r>
              <a:rPr lang="it-IT" sz="2200" dirty="0" err="1"/>
              <a:t>MaxOccurrence</a:t>
            </a:r>
            <a:r>
              <a:rPr lang="it-IT" sz="2200" dirty="0"/>
              <a:t>(</a:t>
            </a:r>
            <a:r>
              <a:rPr lang="it-IT" sz="2200" dirty="0" err="1"/>
              <a:t>nome,coordinate</a:t>
            </a:r>
            <a:r>
              <a:rPr lang="it-IT" sz="2200" dirty="0" smtClean="0"/>
              <a:t>)</a:t>
            </a:r>
            <a:endParaRPr lang="it-IT" sz="2200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14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980728"/>
            <a:ext cx="849694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latin typeface="MV Boli" pitchFamily="2" charset="0"/>
                <a:cs typeface="MV Boli" pitchFamily="2" charset="0"/>
              </a:rPr>
              <a:t>Specifica del problema e descrizione funzionale dell’applicazione</a:t>
            </a:r>
          </a:p>
          <a:p>
            <a:endParaRPr lang="it-IT" dirty="0" smtClean="0"/>
          </a:p>
          <a:p>
            <a:r>
              <a:rPr lang="it-IT" dirty="0" smtClean="0"/>
              <a:t>L’acquisto di articoli on-line oggigiorno ha avuto una crescita esponenziale.</a:t>
            </a:r>
          </a:p>
          <a:p>
            <a:r>
              <a:rPr lang="it-IT" dirty="0" smtClean="0"/>
              <a:t>Sempre più individui decidono quindi di perlustrare vari siti di annunci  alla ricerca dell’articolo interessato. </a:t>
            </a:r>
          </a:p>
          <a:p>
            <a:r>
              <a:rPr lang="it-IT" dirty="0" smtClean="0"/>
              <a:t>Nel territorio italiano si sono imposti svariati siti che affrontano tale tematica tra cui spiccano Subito.it, Bakeca.it e Annunci.net. </a:t>
            </a:r>
          </a:p>
          <a:p>
            <a:r>
              <a:rPr lang="it-IT" dirty="0" smtClean="0"/>
              <a:t>La scelta del miglior sito, in base all’interesse ricercato dall’utente, impone dunque l’utente a navigare in varie pagine Web aumentando difatti  il tempo impiegato per una ricerca completa e integrale in tutti i siti. </a:t>
            </a:r>
          </a:p>
          <a:p>
            <a:r>
              <a:rPr lang="it-IT" dirty="0" smtClean="0"/>
              <a:t>L’applicazione ideata e implementata pone come obiettivo predominante la riduzione dei tempi di ricerca nei vari siti dapprima citati avendo una panoramica generale all’interno di una singola pagina Web.</a:t>
            </a:r>
          </a:p>
          <a:p>
            <a:r>
              <a:rPr lang="it-IT" dirty="0" smtClean="0"/>
              <a:t>L’utente dopo aver inserito l’articolo da ricercare e opzionalmente settato la regione di interesse avrà a disposizione l’intera lista avendo anche la possibilità di visualizzare su una mappa il luogo della persona che ha creato l’annuncio e il percorso per arrivare anche a codesta destinazione aumentando quindi in termini di usabilità, l’efficacia, l’efficienza e soddisfazione da parte di chi vi interagisce.</a:t>
            </a:r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mtClean="0"/>
              <a:t>Integrazione Dati su Web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5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/>
              <a:t>Mapping</a:t>
            </a:r>
            <a:r>
              <a:rPr lang="it-IT" b="1" dirty="0"/>
              <a:t> GAV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dirty="0"/>
              <a:t>Articolo(articolo, </a:t>
            </a:r>
            <a:r>
              <a:rPr lang="it-IT" sz="2000" dirty="0" err="1"/>
              <a:t>immagine,descrizione,url,prezzo,location</a:t>
            </a:r>
            <a:r>
              <a:rPr lang="it-IT" sz="2000" dirty="0" smtClean="0"/>
              <a:t>)</a:t>
            </a:r>
            <a:r>
              <a:rPr lang="it-IT" sz="2000" dirty="0" smtClean="0">
                <a:sym typeface="Symbol"/>
              </a:rPr>
              <a:t></a:t>
            </a:r>
          </a:p>
          <a:p>
            <a:pPr marL="0" indent="0">
              <a:buNone/>
            </a:pPr>
            <a:r>
              <a:rPr lang="it-IT" sz="2000" dirty="0" smtClean="0"/>
              <a:t>	Subito(</a:t>
            </a:r>
            <a:r>
              <a:rPr lang="it-IT" sz="2000" dirty="0" err="1" smtClean="0"/>
              <a:t>articolo,immagine,descrizione,url,prezzo,location</a:t>
            </a:r>
            <a:r>
              <a:rPr lang="it-IT" sz="2000" dirty="0"/>
              <a:t>)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Articolo(</a:t>
            </a:r>
            <a:r>
              <a:rPr lang="it-IT" sz="2000" dirty="0" err="1" smtClean="0"/>
              <a:t>articolo,immagine,descrizione,url,prezzo,location</a:t>
            </a:r>
            <a:r>
              <a:rPr lang="it-IT" sz="2000" dirty="0" smtClean="0"/>
              <a:t>)</a:t>
            </a:r>
            <a:r>
              <a:rPr lang="it-IT" sz="2000" dirty="0" smtClean="0">
                <a:sym typeface="Symbol"/>
              </a:rPr>
              <a:t></a:t>
            </a:r>
          </a:p>
          <a:p>
            <a:pPr marL="0" indent="0">
              <a:buNone/>
            </a:pPr>
            <a:r>
              <a:rPr lang="it-IT" sz="2000" dirty="0" smtClean="0"/>
              <a:t>	</a:t>
            </a:r>
            <a:r>
              <a:rPr lang="it-IT" sz="2000" dirty="0" err="1" smtClean="0"/>
              <a:t>Bakeca</a:t>
            </a:r>
            <a:r>
              <a:rPr lang="it-IT" sz="2000" dirty="0" smtClean="0"/>
              <a:t>(</a:t>
            </a:r>
            <a:r>
              <a:rPr lang="it-IT" sz="2000" dirty="0" err="1" smtClean="0"/>
              <a:t>articolo,immagine,descrizione,url,prezzo,location</a:t>
            </a:r>
            <a:r>
              <a:rPr lang="it-IT" sz="2000" dirty="0"/>
              <a:t>)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Articolo(</a:t>
            </a:r>
            <a:r>
              <a:rPr lang="it-IT" sz="2000" dirty="0" err="1" smtClean="0"/>
              <a:t>articolo,immagine,descrizione,url,prezzo,location</a:t>
            </a:r>
            <a:r>
              <a:rPr lang="it-IT" sz="2000" dirty="0"/>
              <a:t>)</a:t>
            </a:r>
            <a:r>
              <a:rPr lang="it-IT" sz="2000" dirty="0" smtClean="0">
                <a:sym typeface="Symbol"/>
              </a:rPr>
              <a:t></a:t>
            </a:r>
          </a:p>
          <a:p>
            <a:pPr marL="0" indent="0">
              <a:buNone/>
            </a:pPr>
            <a:r>
              <a:rPr lang="it-IT" sz="2000" dirty="0" smtClean="0"/>
              <a:t>	Annunci(</a:t>
            </a:r>
            <a:r>
              <a:rPr lang="it-IT" sz="2000" dirty="0" err="1" smtClean="0"/>
              <a:t>articolo,immagine,descrizione,url,prezzo,location</a:t>
            </a:r>
            <a:r>
              <a:rPr lang="it-IT" sz="2000" dirty="0"/>
              <a:t>)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err="1" smtClean="0"/>
              <a:t>CoordinateWik</a:t>
            </a:r>
            <a:r>
              <a:rPr lang="it-IT" sz="2000" dirty="0" smtClean="0"/>
              <a:t>(</a:t>
            </a:r>
            <a:r>
              <a:rPr lang="it-IT" sz="2000" dirty="0" err="1" smtClean="0"/>
              <a:t>nome,coordinate</a:t>
            </a:r>
            <a:r>
              <a:rPr lang="it-IT" sz="2000" dirty="0"/>
              <a:t>) </a:t>
            </a:r>
            <a:r>
              <a:rPr lang="it-IT" sz="2000" dirty="0" smtClean="0">
                <a:sym typeface="Symbol"/>
              </a:rPr>
              <a:t></a:t>
            </a:r>
            <a:r>
              <a:rPr lang="it-IT" sz="2000" dirty="0"/>
              <a:t>Wikipedia(</a:t>
            </a:r>
            <a:r>
              <a:rPr lang="it-IT" sz="2000" dirty="0" err="1"/>
              <a:t>nome,coordinate</a:t>
            </a:r>
            <a:r>
              <a:rPr lang="it-IT" sz="2000" dirty="0"/>
              <a:t>)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err="1" smtClean="0"/>
              <a:t>CoordinateDB</a:t>
            </a:r>
            <a:r>
              <a:rPr lang="it-IT" sz="2000" dirty="0" smtClean="0"/>
              <a:t>(</a:t>
            </a:r>
            <a:r>
              <a:rPr lang="it-IT" sz="2000" dirty="0" err="1" smtClean="0"/>
              <a:t>nome,coordinate</a:t>
            </a:r>
            <a:r>
              <a:rPr lang="it-IT" sz="2000" dirty="0"/>
              <a:t>) </a:t>
            </a:r>
            <a:r>
              <a:rPr lang="it-IT" sz="2000" dirty="0" smtClean="0">
                <a:sym typeface="Symbol"/>
              </a:rPr>
              <a:t> </a:t>
            </a:r>
            <a:r>
              <a:rPr lang="it-IT" sz="2000" dirty="0"/>
              <a:t> DB(</a:t>
            </a:r>
            <a:r>
              <a:rPr lang="it-IT" sz="2000" dirty="0" err="1"/>
              <a:t>nome,coordinate</a:t>
            </a:r>
            <a:r>
              <a:rPr lang="it-IT" sz="2000" dirty="0"/>
              <a:t>)</a:t>
            </a:r>
          </a:p>
          <a:p>
            <a:pPr marL="0" indent="0">
              <a:buNone/>
            </a:pPr>
            <a:endParaRPr lang="it-IT" sz="2000" dirty="0" smtClean="0">
              <a:sym typeface="Symbol"/>
            </a:endParaRPr>
          </a:p>
          <a:p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9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/>
              <a:t>Mapping</a:t>
            </a:r>
            <a:r>
              <a:rPr lang="it-IT" b="1" dirty="0"/>
              <a:t> LAV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Subito(</a:t>
            </a:r>
            <a:r>
              <a:rPr lang="it-IT" sz="2000" dirty="0" err="1" smtClean="0"/>
              <a:t>articolo,immagine,descrizione,url,prezzo,location</a:t>
            </a:r>
            <a:r>
              <a:rPr lang="it-IT" sz="2000" dirty="0" smtClean="0">
                <a:sym typeface="Symbol"/>
              </a:rPr>
              <a:t></a:t>
            </a:r>
            <a:r>
              <a:rPr lang="it-IT" sz="2000" dirty="0" smtClean="0"/>
              <a:t> 	Articolo(</a:t>
            </a:r>
            <a:r>
              <a:rPr lang="it-IT" sz="2000" dirty="0" err="1" smtClean="0"/>
              <a:t>articolo,immagine,descrizione,url,prezzo,location</a:t>
            </a:r>
            <a:r>
              <a:rPr lang="it-IT" sz="2000" dirty="0" smtClean="0"/>
              <a:t>)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 err="1"/>
              <a:t>Bakeca</a:t>
            </a:r>
            <a:r>
              <a:rPr lang="it-IT" sz="2000" dirty="0"/>
              <a:t>(</a:t>
            </a:r>
            <a:r>
              <a:rPr lang="it-IT" sz="2000" dirty="0" err="1"/>
              <a:t>articolo,immagine,descrizione,url,prezzo,location</a:t>
            </a:r>
            <a:r>
              <a:rPr lang="it-IT" sz="2000" dirty="0" smtClean="0"/>
              <a:t>)</a:t>
            </a:r>
            <a:r>
              <a:rPr lang="it-IT" sz="2000" dirty="0" smtClean="0">
                <a:sym typeface="Symbol"/>
              </a:rPr>
              <a:t></a:t>
            </a:r>
            <a:r>
              <a:rPr lang="it-IT" sz="2000" dirty="0" smtClean="0"/>
              <a:t> 	Articolo(articolo</a:t>
            </a:r>
            <a:r>
              <a:rPr lang="it-IT" sz="2000" dirty="0"/>
              <a:t>, </a:t>
            </a:r>
            <a:r>
              <a:rPr lang="it-IT" sz="2000" dirty="0" err="1"/>
              <a:t>immagine,descrizione,url,prezzo,location</a:t>
            </a:r>
            <a:r>
              <a:rPr lang="it-IT" sz="2000" dirty="0" smtClean="0"/>
              <a:t>)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Annunci(</a:t>
            </a:r>
            <a:r>
              <a:rPr lang="it-IT" sz="2000" dirty="0" err="1"/>
              <a:t>articolo,immagine,descrizione,url,prezzo,location</a:t>
            </a:r>
            <a:r>
              <a:rPr lang="it-IT" sz="2000" dirty="0"/>
              <a:t>) </a:t>
            </a:r>
            <a:r>
              <a:rPr lang="it-IT" sz="2000" dirty="0">
                <a:sym typeface="Symbol"/>
              </a:rPr>
              <a:t></a:t>
            </a:r>
            <a:r>
              <a:rPr lang="it-IT" sz="2000" dirty="0"/>
              <a:t> </a:t>
            </a:r>
            <a:r>
              <a:rPr lang="it-IT" sz="2000" dirty="0" smtClean="0"/>
              <a:t>	Articolo(articolo</a:t>
            </a:r>
            <a:r>
              <a:rPr lang="it-IT" sz="2000" dirty="0"/>
              <a:t>, </a:t>
            </a:r>
            <a:r>
              <a:rPr lang="it-IT" sz="2000" dirty="0" err="1"/>
              <a:t>immagine,descrizione,url,prezzo,location</a:t>
            </a:r>
            <a:r>
              <a:rPr lang="it-IT" sz="2000" dirty="0" smtClean="0"/>
              <a:t>)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Wikipedia(</a:t>
            </a:r>
            <a:r>
              <a:rPr lang="it-IT" sz="2000" dirty="0" err="1"/>
              <a:t>nome,coordinate</a:t>
            </a:r>
            <a:r>
              <a:rPr lang="it-IT" sz="2000" dirty="0"/>
              <a:t>) </a:t>
            </a:r>
            <a:r>
              <a:rPr lang="it-IT" sz="2000" dirty="0">
                <a:sym typeface="Symbol"/>
              </a:rPr>
              <a:t></a:t>
            </a:r>
            <a:r>
              <a:rPr lang="it-IT" sz="2000" dirty="0"/>
              <a:t> </a:t>
            </a:r>
            <a:r>
              <a:rPr lang="it-IT" sz="2000" dirty="0" err="1" smtClean="0"/>
              <a:t>CoordinateWik</a:t>
            </a:r>
            <a:r>
              <a:rPr lang="it-IT" sz="2000" dirty="0" smtClean="0"/>
              <a:t>(</a:t>
            </a:r>
            <a:r>
              <a:rPr lang="it-IT" sz="2000" dirty="0" err="1" smtClean="0"/>
              <a:t>nome,coordinate</a:t>
            </a:r>
            <a:r>
              <a:rPr lang="it-IT" sz="2000" dirty="0" smtClean="0"/>
              <a:t>)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DB(</a:t>
            </a:r>
            <a:r>
              <a:rPr lang="it-IT" sz="2000" dirty="0" err="1"/>
              <a:t>nome,coordinate</a:t>
            </a:r>
            <a:r>
              <a:rPr lang="it-IT" sz="2000" dirty="0"/>
              <a:t>) </a:t>
            </a:r>
            <a:r>
              <a:rPr lang="it-IT" sz="2000" dirty="0">
                <a:sym typeface="Symbol"/>
              </a:rPr>
              <a:t></a:t>
            </a:r>
            <a:r>
              <a:rPr lang="it-IT" sz="2000" dirty="0"/>
              <a:t> </a:t>
            </a:r>
            <a:r>
              <a:rPr lang="it-IT" sz="2000" dirty="0" err="1" smtClean="0"/>
              <a:t>CoordinateDB</a:t>
            </a:r>
            <a:r>
              <a:rPr lang="it-IT" sz="2000" dirty="0" smtClean="0"/>
              <a:t>(</a:t>
            </a:r>
            <a:r>
              <a:rPr lang="it-IT" sz="2000" dirty="0" err="1" smtClean="0"/>
              <a:t>nome,coordinate</a:t>
            </a:r>
            <a:r>
              <a:rPr lang="it-IT" sz="2000" dirty="0"/>
              <a:t>)</a:t>
            </a:r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1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229600" cy="1143000"/>
          </a:xfrm>
        </p:spPr>
        <p:txBody>
          <a:bodyPr/>
          <a:lstStyle/>
          <a:p>
            <a:r>
              <a:rPr lang="it-IT" dirty="0" smtClean="0"/>
              <a:t>Query </a:t>
            </a:r>
            <a:r>
              <a:rPr lang="it-IT" dirty="0" err="1" smtClean="0"/>
              <a:t>Datalog</a:t>
            </a:r>
            <a:r>
              <a:rPr lang="it-IT" dirty="0" smtClean="0"/>
              <a:t> </a:t>
            </a:r>
            <a:r>
              <a:rPr lang="it-IT" dirty="0" err="1" smtClean="0"/>
              <a:t>CrawlerOfAds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84096"/>
            <a:ext cx="8686800" cy="525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>
                <a:latin typeface="MV Boli" pitchFamily="2" charset="0"/>
                <a:cs typeface="MV Boli" pitchFamily="2" charset="0"/>
              </a:rPr>
              <a:t>Query per la ricerca dell’articolo nei vari siti di annunci dapprima citati</a:t>
            </a:r>
          </a:p>
          <a:p>
            <a:pPr marL="0" indent="0">
              <a:buNone/>
            </a:pPr>
            <a:endParaRPr lang="it-IT" sz="2400" b="1" dirty="0"/>
          </a:p>
          <a:p>
            <a:r>
              <a:rPr lang="it-IT" sz="2200" dirty="0" err="1" smtClean="0"/>
              <a:t>ricercaArticolo</a:t>
            </a:r>
            <a:r>
              <a:rPr lang="it-IT" sz="2200" dirty="0" smtClean="0"/>
              <a:t>(</a:t>
            </a:r>
            <a:r>
              <a:rPr lang="it-IT" sz="2200" dirty="0" err="1" smtClean="0"/>
              <a:t>articolo,immagine,descrizione,url,prezzo,location</a:t>
            </a:r>
            <a:r>
              <a:rPr lang="it-IT" sz="2200" dirty="0"/>
              <a:t>):- 	</a:t>
            </a:r>
            <a:r>
              <a:rPr lang="it-IT" sz="2200" dirty="0" smtClean="0"/>
              <a:t>Articolo(</a:t>
            </a:r>
            <a:r>
              <a:rPr lang="it-IT" sz="2200" dirty="0" err="1" smtClean="0"/>
              <a:t>articolo,immagine,descrizione,url,prezzo,location</a:t>
            </a:r>
            <a:r>
              <a:rPr lang="it-IT" sz="2200" dirty="0" smtClean="0"/>
              <a:t>),</a:t>
            </a:r>
          </a:p>
          <a:p>
            <a:pPr marL="0" indent="0">
              <a:buNone/>
            </a:pPr>
            <a:r>
              <a:rPr lang="it-IT" sz="2200" dirty="0" smtClean="0"/>
              <a:t>						articolo=‘BEVERLY 500’</a:t>
            </a:r>
            <a:endParaRPr lang="it-IT" sz="2200" b="1" dirty="0" smtClean="0"/>
          </a:p>
          <a:p>
            <a:pPr marL="0" indent="0">
              <a:buNone/>
            </a:pPr>
            <a:endParaRPr lang="it-IT" sz="2200" b="1" dirty="0" smtClean="0"/>
          </a:p>
          <a:p>
            <a:pPr marL="0" indent="0">
              <a:buNone/>
            </a:pPr>
            <a:r>
              <a:rPr lang="it-IT" sz="2400" b="1" dirty="0" smtClean="0"/>
              <a:t>SELECT     </a:t>
            </a:r>
            <a:r>
              <a:rPr lang="it-IT" sz="2200" dirty="0" err="1" smtClean="0"/>
              <a:t>Articolo.articolo,Articolo.immagine,Articolo.descrizione</a:t>
            </a:r>
            <a:r>
              <a:rPr lang="it-IT" sz="2200" dirty="0" smtClean="0"/>
              <a:t>,</a:t>
            </a:r>
          </a:p>
          <a:p>
            <a:pPr marL="0" indent="0">
              <a:buNone/>
            </a:pPr>
            <a:r>
              <a:rPr lang="it-IT" sz="2200" dirty="0" smtClean="0"/>
              <a:t>	        </a:t>
            </a:r>
            <a:r>
              <a:rPr lang="it-IT" sz="2200" dirty="0" err="1" smtClean="0"/>
              <a:t>Articolo.url,Articolo.prezzo,Articolo.location</a:t>
            </a:r>
            <a:endParaRPr lang="it-IT" sz="2200" dirty="0"/>
          </a:p>
          <a:p>
            <a:pPr marL="0" indent="0">
              <a:buNone/>
            </a:pPr>
            <a:r>
              <a:rPr lang="it-IT" sz="2400" b="1" dirty="0"/>
              <a:t>FROM</a:t>
            </a:r>
            <a:r>
              <a:rPr lang="it-IT" sz="2400" dirty="0"/>
              <a:t>  </a:t>
            </a:r>
            <a:r>
              <a:rPr lang="it-IT" sz="2400" dirty="0" smtClean="0"/>
              <a:t>     Articolo</a:t>
            </a:r>
          </a:p>
          <a:p>
            <a:pPr marL="0" indent="0">
              <a:buNone/>
            </a:pPr>
            <a:r>
              <a:rPr lang="it-IT" sz="2400" b="1" dirty="0" smtClean="0"/>
              <a:t>WHERE</a:t>
            </a:r>
            <a:r>
              <a:rPr lang="it-IT" sz="2400" dirty="0" smtClean="0"/>
              <a:t>    </a:t>
            </a:r>
            <a:r>
              <a:rPr lang="it-IT" sz="2400" dirty="0" err="1" smtClean="0"/>
              <a:t>Articolo.articolo</a:t>
            </a:r>
            <a:r>
              <a:rPr lang="it-IT" sz="2400" dirty="0" smtClean="0"/>
              <a:t>=‘BEVERLY 500’.</a:t>
            </a: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7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4848" y="836712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3100" b="1" dirty="0" smtClean="0">
                <a:latin typeface="MV Boli" pitchFamily="2" charset="0"/>
                <a:cs typeface="MV Boli" pitchFamily="2" charset="0"/>
              </a:rPr>
              <a:t>Query per la ricerca delle coordinate di una determinata location di un annuncio</a:t>
            </a:r>
          </a:p>
          <a:p>
            <a:pPr marL="0" indent="0">
              <a:buNone/>
            </a:pPr>
            <a:endParaRPr lang="it-IT" sz="2200" b="1" dirty="0"/>
          </a:p>
          <a:p>
            <a:r>
              <a:rPr lang="it-IT" sz="2200" dirty="0" err="1" smtClean="0"/>
              <a:t>dammiCoordinateDB</a:t>
            </a:r>
            <a:r>
              <a:rPr lang="it-IT" sz="2200" dirty="0" smtClean="0"/>
              <a:t>(</a:t>
            </a:r>
            <a:r>
              <a:rPr lang="it-IT" sz="2200" dirty="0" err="1" smtClean="0"/>
              <a:t>nome,coordinate</a:t>
            </a:r>
            <a:r>
              <a:rPr lang="it-IT" sz="2200" dirty="0" smtClean="0"/>
              <a:t>):-			 		</a:t>
            </a:r>
            <a:r>
              <a:rPr lang="it-IT" sz="2200" dirty="0" err="1" smtClean="0"/>
              <a:t>CoordinateDB</a:t>
            </a:r>
            <a:r>
              <a:rPr lang="it-IT" sz="2200" dirty="0" smtClean="0"/>
              <a:t>(</a:t>
            </a:r>
            <a:r>
              <a:rPr lang="it-IT" sz="2200" dirty="0" err="1" smtClean="0"/>
              <a:t>nome,coordinate</a:t>
            </a:r>
            <a:r>
              <a:rPr lang="it-IT" sz="2200" dirty="0" smtClean="0"/>
              <a:t>),nome=‘Milano’.</a:t>
            </a:r>
          </a:p>
          <a:p>
            <a:pPr marL="0" indent="0">
              <a:buNone/>
            </a:pPr>
            <a:endParaRPr lang="it-IT" sz="2400" b="1" dirty="0" smtClean="0"/>
          </a:p>
          <a:p>
            <a:r>
              <a:rPr lang="it-IT" sz="2400" dirty="0" err="1" smtClean="0"/>
              <a:t>dammiCoordinateWik</a:t>
            </a:r>
            <a:r>
              <a:rPr lang="it-IT" sz="2400" dirty="0" smtClean="0"/>
              <a:t>(</a:t>
            </a:r>
            <a:r>
              <a:rPr lang="it-IT" sz="2400" dirty="0" err="1" smtClean="0"/>
              <a:t>nome,coordinate</a:t>
            </a:r>
            <a:r>
              <a:rPr lang="it-IT" sz="2400" dirty="0"/>
              <a:t>):-		 </a:t>
            </a:r>
            <a:r>
              <a:rPr lang="it-IT" sz="2400" dirty="0" smtClean="0"/>
              <a:t>				</a:t>
            </a:r>
            <a:r>
              <a:rPr lang="it-IT" sz="2400" dirty="0" err="1" smtClean="0"/>
              <a:t>CoordinateWik</a:t>
            </a:r>
            <a:r>
              <a:rPr lang="it-IT" sz="2400" dirty="0" smtClean="0"/>
              <a:t>(</a:t>
            </a:r>
            <a:r>
              <a:rPr lang="it-IT" sz="2400" dirty="0" err="1" smtClean="0"/>
              <a:t>nome,coordinate</a:t>
            </a:r>
            <a:r>
              <a:rPr lang="it-IT" sz="2400" dirty="0" smtClean="0"/>
              <a:t>),AND NOT 			</a:t>
            </a:r>
            <a:r>
              <a:rPr lang="it-IT" sz="2400" dirty="0" err="1" smtClean="0"/>
              <a:t>CoordinateDB</a:t>
            </a:r>
            <a:r>
              <a:rPr lang="it-IT" sz="2400" dirty="0" smtClean="0"/>
              <a:t>(</a:t>
            </a:r>
            <a:r>
              <a:rPr lang="it-IT" sz="2400" dirty="0" err="1" smtClean="0"/>
              <a:t>nome,coordinate</a:t>
            </a:r>
            <a:r>
              <a:rPr lang="it-IT" sz="2400" dirty="0"/>
              <a:t>),nome=‘Milano’.</a:t>
            </a:r>
          </a:p>
          <a:p>
            <a:pPr marL="0" indent="0">
              <a:buNone/>
            </a:pPr>
            <a:endParaRPr lang="it-IT" sz="2400" b="1" dirty="0" smtClean="0"/>
          </a:p>
          <a:p>
            <a:pPr marL="0" indent="0">
              <a:buNone/>
            </a:pPr>
            <a:r>
              <a:rPr lang="it-IT" sz="2400" b="1" dirty="0"/>
              <a:t>IF EXISTS</a:t>
            </a:r>
            <a:r>
              <a:rPr lang="it-IT" sz="2400" dirty="0"/>
              <a:t> </a:t>
            </a:r>
            <a:r>
              <a:rPr lang="it-IT" sz="2000" dirty="0"/>
              <a:t>(</a:t>
            </a:r>
            <a:r>
              <a:rPr lang="it-IT" sz="2400" b="1" dirty="0" smtClean="0"/>
              <a:t>SELECT</a:t>
            </a:r>
            <a:r>
              <a:rPr lang="it-IT" sz="2000" dirty="0" smtClean="0"/>
              <a:t> </a:t>
            </a:r>
            <a:r>
              <a:rPr lang="it-IT" sz="2000" dirty="0" err="1" smtClean="0"/>
              <a:t>CoordinateDB.nome,CoordinateDB.coordinate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dirty="0"/>
              <a:t>	</a:t>
            </a:r>
            <a:r>
              <a:rPr lang="it-IT" sz="2000" dirty="0" smtClean="0"/>
              <a:t>                     </a:t>
            </a:r>
            <a:r>
              <a:rPr lang="it-IT" sz="2400" b="1" dirty="0" smtClean="0"/>
              <a:t>FROM</a:t>
            </a:r>
            <a:r>
              <a:rPr lang="it-IT" sz="2000" b="1" dirty="0" smtClean="0"/>
              <a:t> </a:t>
            </a:r>
            <a:r>
              <a:rPr lang="it-IT" sz="2000" dirty="0" err="1" smtClean="0"/>
              <a:t>CoordinateDB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dirty="0"/>
              <a:t>	</a:t>
            </a:r>
            <a:r>
              <a:rPr lang="it-IT" sz="2000" dirty="0" smtClean="0"/>
              <a:t>	      </a:t>
            </a:r>
            <a:r>
              <a:rPr lang="it-IT" sz="2400" b="1" dirty="0" smtClean="0"/>
              <a:t>WHERE</a:t>
            </a:r>
            <a:r>
              <a:rPr lang="it-IT" sz="2000" dirty="0" smtClean="0"/>
              <a:t> </a:t>
            </a:r>
            <a:r>
              <a:rPr lang="it-IT" sz="2000" dirty="0" err="1" smtClean="0"/>
              <a:t>CoordinateDB.nome</a:t>
            </a:r>
            <a:r>
              <a:rPr lang="it-IT" sz="2000" dirty="0" smtClean="0"/>
              <a:t>=‘Milano’)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400" b="1" dirty="0" smtClean="0"/>
              <a:t>ELSE(SELECT</a:t>
            </a:r>
            <a:r>
              <a:rPr lang="it-IT" sz="2000" b="1" dirty="0" smtClean="0"/>
              <a:t> </a:t>
            </a:r>
            <a:r>
              <a:rPr lang="it-IT" sz="2000" dirty="0" err="1"/>
              <a:t>CoordinateWik.nome</a:t>
            </a:r>
            <a:r>
              <a:rPr lang="it-IT" sz="2000" dirty="0" smtClean="0"/>
              <a:t>,</a:t>
            </a:r>
            <a:r>
              <a:rPr lang="it-IT" sz="2000" dirty="0"/>
              <a:t> </a:t>
            </a:r>
            <a:r>
              <a:rPr lang="it-IT" sz="2000" dirty="0" err="1"/>
              <a:t>CoordinateWik</a:t>
            </a:r>
            <a:r>
              <a:rPr lang="it-IT" sz="2000" dirty="0" err="1" smtClean="0"/>
              <a:t>.coordinate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b="1" dirty="0"/>
              <a:t>	</a:t>
            </a:r>
            <a:r>
              <a:rPr lang="it-IT" sz="2000" b="1" dirty="0" smtClean="0"/>
              <a:t>            </a:t>
            </a:r>
            <a:r>
              <a:rPr lang="it-IT" sz="2400" b="1" dirty="0" smtClean="0"/>
              <a:t>FROM</a:t>
            </a:r>
            <a:r>
              <a:rPr lang="it-IT" sz="2000" b="1" dirty="0" smtClean="0"/>
              <a:t> </a:t>
            </a:r>
            <a:r>
              <a:rPr lang="it-IT" sz="2000" dirty="0" err="1"/>
              <a:t>CoordinateWik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b="1" dirty="0"/>
              <a:t>	</a:t>
            </a:r>
            <a:r>
              <a:rPr lang="it-IT" sz="2000" b="1" dirty="0" smtClean="0"/>
              <a:t>            </a:t>
            </a:r>
            <a:r>
              <a:rPr lang="it-IT" sz="2400" b="1" dirty="0" smtClean="0"/>
              <a:t>WHERE</a:t>
            </a:r>
            <a:r>
              <a:rPr lang="it-IT" sz="2000" dirty="0" smtClean="0"/>
              <a:t> </a:t>
            </a:r>
            <a:r>
              <a:rPr lang="it-IT" sz="2000" dirty="0" err="1"/>
              <a:t>CoordinateWik.nome</a:t>
            </a:r>
            <a:r>
              <a:rPr lang="it-IT" sz="2000" dirty="0" smtClean="0"/>
              <a:t>=‘Milano’</a:t>
            </a:r>
            <a:r>
              <a:rPr lang="it-IT" sz="2000" b="1" dirty="0" smtClean="0"/>
              <a:t>)</a:t>
            </a:r>
            <a:endParaRPr lang="it-IT" sz="2000" b="1" dirty="0"/>
          </a:p>
          <a:p>
            <a:pPr marL="0" indent="0">
              <a:buNone/>
            </a:pPr>
            <a:endParaRPr lang="it-IT" sz="2800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Integrazione Dati su Web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5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it-IT" sz="2400" b="1" dirty="0" smtClean="0">
                <a:latin typeface="MV Boli" pitchFamily="2" charset="0"/>
                <a:cs typeface="MV Boli" pitchFamily="2" charset="0"/>
              </a:rPr>
              <a:t>Query per la ricerca del paese con maggiori annunci in base alla ricerca fatta</a:t>
            </a:r>
          </a:p>
          <a:p>
            <a:endParaRPr lang="it-IT" sz="2400" dirty="0" smtClean="0"/>
          </a:p>
          <a:p>
            <a:r>
              <a:rPr lang="it-IT" sz="2200" dirty="0" err="1" smtClean="0"/>
              <a:t>paesePiùAnnunci</a:t>
            </a:r>
            <a:r>
              <a:rPr lang="it-IT" sz="2200" dirty="0" smtClean="0"/>
              <a:t>(nome):-</a:t>
            </a:r>
            <a:r>
              <a:rPr lang="it-IT" sz="2200" dirty="0" err="1" smtClean="0"/>
              <a:t>MaxOccurrence</a:t>
            </a:r>
            <a:r>
              <a:rPr lang="it-IT" sz="2200" dirty="0" smtClean="0"/>
              <a:t>(</a:t>
            </a:r>
            <a:r>
              <a:rPr lang="it-IT" sz="2200" dirty="0" err="1" smtClean="0"/>
              <a:t>nome,coordinate</a:t>
            </a:r>
            <a:r>
              <a:rPr lang="it-IT" sz="2200" dirty="0" smtClean="0"/>
              <a:t>).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en-US" sz="2400" b="1" dirty="0"/>
              <a:t>SELECT TOP</a:t>
            </a:r>
            <a:r>
              <a:rPr lang="en-US" sz="2400" dirty="0"/>
              <a:t> </a:t>
            </a:r>
            <a:r>
              <a:rPr lang="en-US" sz="2200" dirty="0"/>
              <a:t> </a:t>
            </a:r>
            <a:r>
              <a:rPr lang="en-US" sz="2200" dirty="0" err="1" smtClean="0"/>
              <a:t>MaxOccurrence.nome,MaxOccurrence.coordinate</a:t>
            </a:r>
            <a:endParaRPr lang="en-US" sz="2200" dirty="0"/>
          </a:p>
          <a:p>
            <a:pPr marL="0" indent="0">
              <a:buNone/>
            </a:pPr>
            <a:r>
              <a:rPr lang="en-US" sz="2400" b="1" dirty="0"/>
              <a:t>FROM</a:t>
            </a:r>
            <a:r>
              <a:rPr lang="en-US" sz="2400" dirty="0"/>
              <a:t> </a:t>
            </a:r>
            <a:r>
              <a:rPr lang="en-US" sz="2400" dirty="0" err="1" smtClean="0"/>
              <a:t>MaxOccurrence</a:t>
            </a:r>
            <a:endParaRPr lang="it-IT" sz="2400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Integrazione Dati su Web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9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8229600" cy="1143000"/>
          </a:xfrm>
        </p:spPr>
        <p:txBody>
          <a:bodyPr>
            <a:noAutofit/>
          </a:bodyPr>
          <a:lstStyle/>
          <a:p>
            <a:r>
              <a:rPr lang="it-IT" sz="2700" b="1" dirty="0" smtClean="0">
                <a:latin typeface="MV Boli" pitchFamily="2" charset="0"/>
                <a:cs typeface="MV Boli" pitchFamily="2" charset="0"/>
              </a:rPr>
              <a:t>Riformulazione </a:t>
            </a:r>
            <a:r>
              <a:rPr lang="it-IT" sz="2700" b="1" dirty="0" err="1" smtClean="0">
                <a:latin typeface="MV Boli" pitchFamily="2" charset="0"/>
                <a:cs typeface="MV Boli" pitchFamily="2" charset="0"/>
              </a:rPr>
              <a:t>query</a:t>
            </a:r>
            <a:r>
              <a:rPr lang="it-IT" sz="2700" b="1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it-IT" sz="2700" b="1" dirty="0" err="1" smtClean="0">
                <a:latin typeface="MV Boli" pitchFamily="2" charset="0"/>
                <a:cs typeface="MV Boli" pitchFamily="2" charset="0"/>
              </a:rPr>
              <a:t>ricercaArticolo</a:t>
            </a:r>
            <a:r>
              <a:rPr lang="it-IT" sz="2700" b="1" dirty="0" smtClean="0">
                <a:latin typeface="MV Boli" pitchFamily="2" charset="0"/>
                <a:cs typeface="MV Boli" pitchFamily="2" charset="0"/>
              </a:rPr>
              <a:t/>
            </a:r>
            <a:br>
              <a:rPr lang="it-IT" sz="2700" b="1" dirty="0" smtClean="0">
                <a:latin typeface="MV Boli" pitchFamily="2" charset="0"/>
                <a:cs typeface="MV Boli" pitchFamily="2" charset="0"/>
              </a:rPr>
            </a:b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b="1" u="sng" dirty="0" smtClean="0"/>
              <a:t>GAV</a:t>
            </a:r>
            <a:endParaRPr lang="it-IT" sz="2700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136224"/>
            <a:ext cx="8507288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 err="1" smtClean="0"/>
              <a:t>ricercaArticolo</a:t>
            </a:r>
            <a:r>
              <a:rPr lang="it-IT" sz="2200" dirty="0" smtClean="0"/>
              <a:t>(</a:t>
            </a:r>
            <a:r>
              <a:rPr lang="it-IT" sz="2200" dirty="0" err="1" smtClean="0"/>
              <a:t>articolo,immagine,descrizione,url,prezzo,location</a:t>
            </a:r>
            <a:r>
              <a:rPr lang="it-IT" sz="2200" dirty="0"/>
              <a:t>):- </a:t>
            </a:r>
            <a:r>
              <a:rPr lang="it-IT" sz="2200" dirty="0" smtClean="0"/>
              <a:t>	</a:t>
            </a:r>
          </a:p>
          <a:p>
            <a:pPr marL="0" indent="0">
              <a:buNone/>
            </a:pPr>
            <a:r>
              <a:rPr lang="it-IT" sz="2200" dirty="0" smtClean="0"/>
              <a:t>     Articolo(articolo</a:t>
            </a:r>
            <a:r>
              <a:rPr lang="it-IT" sz="2200" dirty="0"/>
              <a:t>, </a:t>
            </a:r>
            <a:r>
              <a:rPr lang="it-IT" sz="2200" dirty="0" err="1"/>
              <a:t>immagine,descrizione,url,prezzo,location</a:t>
            </a:r>
            <a:r>
              <a:rPr lang="it-IT" sz="2200" dirty="0"/>
              <a:t>)</a:t>
            </a:r>
            <a:endParaRPr lang="it-IT" sz="2200" dirty="0" smtClean="0"/>
          </a:p>
          <a:p>
            <a:pPr marL="0" indent="0">
              <a:buNone/>
            </a:pPr>
            <a:endParaRPr lang="it-IT" sz="2200" dirty="0" smtClean="0"/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r>
              <a:rPr lang="it-IT" sz="2200" dirty="0" err="1"/>
              <a:t>ricercaArticolo</a:t>
            </a:r>
            <a:r>
              <a:rPr lang="it-IT" sz="2200" dirty="0"/>
              <a:t>(</a:t>
            </a:r>
            <a:r>
              <a:rPr lang="it-IT" sz="2200" dirty="0" err="1"/>
              <a:t>articolo,immagine,descrizione,url,prezzo,location</a:t>
            </a:r>
            <a:r>
              <a:rPr lang="it-IT" sz="2200" dirty="0"/>
              <a:t>):- 	</a:t>
            </a:r>
            <a:endParaRPr lang="it-IT" sz="2200" dirty="0" smtClean="0"/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smtClean="0"/>
              <a:t>(</a:t>
            </a:r>
            <a:r>
              <a:rPr lang="it-IT" sz="2200" dirty="0"/>
              <a:t>Subito(</a:t>
            </a:r>
            <a:r>
              <a:rPr lang="it-IT" sz="2200" dirty="0" err="1"/>
              <a:t>articolo,immagine,descrizione,url,prezzo,location</a:t>
            </a:r>
            <a:r>
              <a:rPr lang="it-IT" sz="2200" dirty="0"/>
              <a:t>)V </a:t>
            </a:r>
            <a:r>
              <a:rPr lang="it-IT" sz="2200" dirty="0" smtClean="0"/>
              <a:t>	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err="1" smtClean="0"/>
              <a:t>Bakeca</a:t>
            </a:r>
            <a:r>
              <a:rPr lang="it-IT" sz="2200" dirty="0" smtClean="0"/>
              <a:t>(</a:t>
            </a:r>
            <a:r>
              <a:rPr lang="it-IT" sz="2200" dirty="0" err="1" smtClean="0"/>
              <a:t>articolo,immagine,descrizione,url,prezzo,location</a:t>
            </a:r>
            <a:r>
              <a:rPr lang="it-IT" sz="2200" dirty="0" smtClean="0"/>
              <a:t>)V 	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endParaRPr lang="it-IT" sz="2200" dirty="0" smtClean="0"/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smtClean="0"/>
              <a:t>Annunci(</a:t>
            </a:r>
            <a:r>
              <a:rPr lang="it-IT" sz="2200" dirty="0" err="1" smtClean="0"/>
              <a:t>articolo,immagine,descrizione,url,prezzo,location</a:t>
            </a:r>
            <a:r>
              <a:rPr lang="it-IT" sz="2200" dirty="0" smtClean="0"/>
              <a:t>)).</a:t>
            </a:r>
            <a:endParaRPr lang="it-IT" sz="2200" dirty="0"/>
          </a:p>
          <a:p>
            <a:pPr marL="0" indent="0">
              <a:buNone/>
            </a:pPr>
            <a:endParaRPr lang="it-IT" sz="2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25</a:t>
            </a:fld>
            <a:endParaRPr lang="it-IT"/>
          </a:p>
        </p:txBody>
      </p:sp>
      <p:sp>
        <p:nvSpPr>
          <p:cNvPr id="7" name="Freccia in giù 6"/>
          <p:cNvSpPr/>
          <p:nvPr/>
        </p:nvSpPr>
        <p:spPr>
          <a:xfrm>
            <a:off x="3937311" y="3068960"/>
            <a:ext cx="778705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4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389120"/>
          </a:xfrm>
        </p:spPr>
        <p:txBody>
          <a:bodyPr/>
          <a:lstStyle/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200" dirty="0" err="1" smtClean="0"/>
              <a:t>ricercaArticolo</a:t>
            </a:r>
            <a:r>
              <a:rPr lang="it-IT" sz="2200" dirty="0" smtClean="0"/>
              <a:t>(</a:t>
            </a:r>
            <a:r>
              <a:rPr lang="it-IT" sz="2200" dirty="0" err="1" smtClean="0"/>
              <a:t>articolo,immagine,descrizione,url,prezzo,location</a:t>
            </a:r>
            <a:r>
              <a:rPr lang="it-IT" sz="2200" dirty="0"/>
              <a:t>):- </a:t>
            </a:r>
          </a:p>
          <a:p>
            <a:pPr marL="0" indent="0">
              <a:buNone/>
            </a:pPr>
            <a:r>
              <a:rPr lang="it-IT" sz="2200" dirty="0" smtClean="0"/>
              <a:t>	Articolo(</a:t>
            </a:r>
            <a:r>
              <a:rPr lang="it-IT" sz="2200" dirty="0" err="1" smtClean="0"/>
              <a:t>articolo,immagine,descrizione,url,prezzo,location</a:t>
            </a:r>
            <a:r>
              <a:rPr lang="it-IT" sz="2200" dirty="0" smtClean="0"/>
              <a:t>)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200" dirty="0" err="1"/>
              <a:t>ricercaArticolo</a:t>
            </a:r>
            <a:r>
              <a:rPr lang="it-IT" sz="2200" dirty="0"/>
              <a:t>(</a:t>
            </a:r>
            <a:r>
              <a:rPr lang="it-IT" sz="2200" dirty="0" err="1"/>
              <a:t>articolo,immagine,descrizione,url,prezzo,location</a:t>
            </a:r>
            <a:r>
              <a:rPr lang="it-IT" sz="2200" dirty="0" smtClean="0"/>
              <a:t>):-</a:t>
            </a:r>
          </a:p>
          <a:p>
            <a:pPr marL="0" indent="0">
              <a:buNone/>
            </a:pPr>
            <a:r>
              <a:rPr lang="it-IT" sz="2200" dirty="0" smtClean="0"/>
              <a:t>	Subito(</a:t>
            </a:r>
            <a:r>
              <a:rPr lang="it-IT" sz="2200" dirty="0" err="1" smtClean="0"/>
              <a:t>articolo,immagine,descrizione,url,prezzo,location</a:t>
            </a:r>
            <a:r>
              <a:rPr lang="it-IT" sz="2200" dirty="0" smtClean="0"/>
              <a:t>),</a:t>
            </a:r>
            <a:endParaRPr lang="it-IT" sz="2200" dirty="0"/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err="1" smtClean="0"/>
              <a:t>Bakeca</a:t>
            </a:r>
            <a:r>
              <a:rPr lang="it-IT" sz="2200" dirty="0" smtClean="0"/>
              <a:t>(</a:t>
            </a:r>
            <a:r>
              <a:rPr lang="it-IT" sz="2200" dirty="0" err="1" smtClean="0"/>
              <a:t>articolo,immagine,descrizione,url,prezzo,location</a:t>
            </a:r>
            <a:r>
              <a:rPr lang="it-IT" sz="2200" dirty="0" smtClean="0"/>
              <a:t>),</a:t>
            </a:r>
            <a:endParaRPr lang="it-IT" sz="2200" dirty="0"/>
          </a:p>
          <a:p>
            <a:pPr marL="0" indent="0">
              <a:buNone/>
            </a:pPr>
            <a:r>
              <a:rPr lang="it-IT" sz="2200" dirty="0"/>
              <a:t>	Annunci(</a:t>
            </a:r>
            <a:r>
              <a:rPr lang="it-IT" sz="2200" dirty="0" err="1"/>
              <a:t>articolo,immagine,descrizione,url,prezzo,location</a:t>
            </a:r>
            <a:r>
              <a:rPr lang="it-IT" sz="2200" dirty="0" smtClean="0"/>
              <a:t>).</a:t>
            </a:r>
            <a:endParaRPr lang="it-IT" sz="2200" dirty="0"/>
          </a:p>
          <a:p>
            <a:pPr marL="0" indent="0">
              <a:buNone/>
            </a:pPr>
            <a:endParaRPr lang="it-IT" sz="18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26</a:t>
            </a:fld>
            <a:endParaRPr lang="it-IT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46856" y="6298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z="3100" b="1" dirty="0" smtClean="0">
                <a:latin typeface="MV Boli" pitchFamily="2" charset="0"/>
                <a:cs typeface="MV Boli" pitchFamily="2" charset="0"/>
              </a:rPr>
              <a:t>Riformulazione </a:t>
            </a:r>
            <a:r>
              <a:rPr lang="it-IT" sz="3100" b="1" dirty="0" err="1" smtClean="0">
                <a:latin typeface="MV Boli" pitchFamily="2" charset="0"/>
                <a:cs typeface="MV Boli" pitchFamily="2" charset="0"/>
              </a:rPr>
              <a:t>query</a:t>
            </a:r>
            <a:r>
              <a:rPr lang="it-IT" sz="3100" b="1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it-IT" sz="3100" b="1" dirty="0" err="1" smtClean="0">
                <a:latin typeface="MV Boli" pitchFamily="2" charset="0"/>
                <a:cs typeface="MV Boli" pitchFamily="2" charset="0"/>
              </a:rPr>
              <a:t>ricercaArticolo</a:t>
            </a:r>
            <a:r>
              <a:rPr lang="it-IT" sz="3100" b="1" dirty="0" smtClean="0"/>
              <a:t/>
            </a:r>
            <a:br>
              <a:rPr lang="it-IT" sz="3100" b="1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u="sng" dirty="0" smtClean="0"/>
              <a:t>LAV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3851920" y="3284984"/>
            <a:ext cx="778705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52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it-IT" dirty="0" smtClean="0"/>
              <a:t>Principali tecnologie utilizzate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2980221" cy="4389120"/>
          </a:xfrm>
        </p:spPr>
        <p:txBody>
          <a:bodyPr>
            <a:normAutofit/>
          </a:bodyPr>
          <a:lstStyle/>
          <a:p>
            <a:r>
              <a:rPr lang="it-IT" dirty="0" err="1" smtClean="0"/>
              <a:t>GoogleMaps</a:t>
            </a:r>
            <a:r>
              <a:rPr lang="it-IT" dirty="0" smtClean="0"/>
              <a:t> </a:t>
            </a:r>
            <a:r>
              <a:rPr lang="it-IT" dirty="0"/>
              <a:t>API 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Php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</a:t>
            </a:r>
            <a:endParaRPr lang="it-IT" dirty="0"/>
          </a:p>
          <a:p>
            <a:r>
              <a:rPr lang="it-IT" dirty="0" err="1" smtClean="0"/>
              <a:t>MySql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Javascript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JQuery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27</a:t>
            </a:fld>
            <a:endParaRPr lang="it-IT"/>
          </a:p>
        </p:txBody>
      </p:sp>
      <p:pic>
        <p:nvPicPr>
          <p:cNvPr id="2050" name="Picture 2" descr="C:\Users\Samsung\Desktop\map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535" y="1712449"/>
            <a:ext cx="604410" cy="63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amsung\Desktop\javas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283" y="4365104"/>
            <a:ext cx="953653" cy="125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amsung\Desktop\ph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180" y="2924944"/>
            <a:ext cx="2462482" cy="124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amsung\Desktop\js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429" y="1875980"/>
            <a:ext cx="1896027" cy="61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Samsung\Desktop\ajax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47" y="2708920"/>
            <a:ext cx="1479181" cy="59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Samsung\Desktop\jquery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207" y="5783235"/>
            <a:ext cx="1607804" cy="53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Samsung\Desktop\html5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671" y="3611298"/>
            <a:ext cx="544331" cy="75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Samsung\Desktop\csss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704" y="4720874"/>
            <a:ext cx="566738" cy="69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egnaposto contenuto 2"/>
          <p:cNvSpPr txBox="1">
            <a:spLocks/>
          </p:cNvSpPr>
          <p:nvPr/>
        </p:nvSpPr>
        <p:spPr>
          <a:xfrm>
            <a:off x="5120171" y="1932064"/>
            <a:ext cx="2980221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JSON </a:t>
            </a:r>
          </a:p>
          <a:p>
            <a:endParaRPr lang="it-IT" dirty="0" smtClean="0"/>
          </a:p>
          <a:p>
            <a:r>
              <a:rPr lang="it-IT" dirty="0" smtClean="0"/>
              <a:t>AJAX</a:t>
            </a:r>
          </a:p>
          <a:p>
            <a:pPr marL="0" indent="0">
              <a:buFont typeface="Wingdings 2"/>
              <a:buNone/>
            </a:pPr>
            <a:r>
              <a:rPr lang="it-IT" dirty="0" smtClean="0"/>
              <a:t>           </a:t>
            </a:r>
          </a:p>
          <a:p>
            <a:r>
              <a:rPr lang="it-IT" dirty="0" smtClean="0"/>
              <a:t>HTML5</a:t>
            </a:r>
          </a:p>
          <a:p>
            <a:endParaRPr lang="it-IT" dirty="0" smtClean="0"/>
          </a:p>
          <a:p>
            <a:r>
              <a:rPr lang="it-IT" dirty="0" smtClean="0"/>
              <a:t>CSS3</a:t>
            </a:r>
          </a:p>
          <a:p>
            <a:pPr marL="0" indent="0">
              <a:buFont typeface="Wingdings 2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02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143000"/>
          </a:xfrm>
        </p:spPr>
        <p:txBody>
          <a:bodyPr/>
          <a:lstStyle/>
          <a:p>
            <a:pPr algn="ctr"/>
            <a:r>
              <a:rPr lang="it-IT" dirty="0" smtClean="0"/>
              <a:t>Fine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399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u="sng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 algn="r">
              <a:buNone/>
            </a:pPr>
            <a:r>
              <a:rPr lang="it-IT" dirty="0" smtClean="0"/>
              <a:t>Studente Nicola Salerno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9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Presentazione dell’architettura (</a:t>
            </a:r>
            <a:r>
              <a:rPr lang="it-IT" sz="3600" b="1" dirty="0" err="1"/>
              <a:t>CrawlerOfAds</a:t>
            </a:r>
            <a:r>
              <a:rPr lang="it-IT" sz="3600" b="1" dirty="0"/>
              <a:t>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3</a:t>
            </a:fld>
            <a:endParaRPr lang="it-IT"/>
          </a:p>
        </p:txBody>
      </p:sp>
      <p:pic>
        <p:nvPicPr>
          <p:cNvPr id="1027" name="Picture 3" descr="C:\Users\Samsung\Desktop\bo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48731"/>
            <a:ext cx="7992888" cy="577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5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70384" y="1052736"/>
            <a:ext cx="83529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Come si può notare </a:t>
            </a:r>
            <a:r>
              <a:rPr lang="it-IT" sz="2000" dirty="0" smtClean="0"/>
              <a:t>la struttura dell’applicazione </a:t>
            </a:r>
            <a:r>
              <a:rPr lang="it-IT" sz="2000" dirty="0"/>
              <a:t>corrisponde a un </a:t>
            </a:r>
            <a:endParaRPr lang="it-IT" sz="2000" dirty="0" smtClean="0"/>
          </a:p>
          <a:p>
            <a:r>
              <a:rPr lang="it-IT" sz="2000" b="1" dirty="0" smtClean="0"/>
              <a:t>Data </a:t>
            </a:r>
            <a:r>
              <a:rPr lang="it-IT" sz="2000" b="1" dirty="0" err="1"/>
              <a:t>W</a:t>
            </a:r>
            <a:r>
              <a:rPr lang="it-IT" sz="2000" b="1" dirty="0" err="1" smtClean="0"/>
              <a:t>arehouse</a:t>
            </a:r>
            <a:r>
              <a:rPr lang="it-IT" sz="2000" dirty="0" smtClean="0"/>
              <a:t> </a:t>
            </a:r>
            <a:r>
              <a:rPr lang="it-IT" sz="2000" dirty="0"/>
              <a:t>solo in parte infatti lo strato di Integration </a:t>
            </a:r>
            <a:r>
              <a:rPr lang="it-IT" sz="2000" dirty="0" err="1"/>
              <a:t>Layer</a:t>
            </a:r>
            <a:r>
              <a:rPr lang="it-IT" sz="2000" dirty="0"/>
              <a:t> si suddivide in due </a:t>
            </a:r>
            <a:r>
              <a:rPr lang="it-IT" sz="2000" dirty="0" smtClean="0"/>
              <a:t>aree:</a:t>
            </a:r>
          </a:p>
          <a:p>
            <a:endParaRPr lang="it-IT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it-IT" sz="2000" dirty="0" smtClean="0"/>
              <a:t>il </a:t>
            </a:r>
            <a:r>
              <a:rPr lang="it-IT" sz="2000" dirty="0"/>
              <a:t>primo mediatore avrà il compito di </a:t>
            </a:r>
            <a:r>
              <a:rPr lang="it-IT" sz="2000" dirty="0" smtClean="0"/>
              <a:t>estrarre, trasformare e caricare </a:t>
            </a:r>
            <a:r>
              <a:rPr lang="it-IT" sz="2000" dirty="0"/>
              <a:t>i dati che vengono restituiti dai </a:t>
            </a:r>
            <a:r>
              <a:rPr lang="it-IT" sz="2000" dirty="0" err="1" smtClean="0"/>
              <a:t>Wrapper</a:t>
            </a:r>
            <a:r>
              <a:rPr lang="it-IT" sz="2000" dirty="0" smtClean="0"/>
              <a:t> </a:t>
            </a:r>
            <a:r>
              <a:rPr lang="it-IT" sz="2000" dirty="0"/>
              <a:t>assegnati alle </a:t>
            </a:r>
            <a:r>
              <a:rPr lang="it-IT" sz="2000" dirty="0" smtClean="0"/>
              <a:t>fonti Subito.it</a:t>
            </a:r>
            <a:r>
              <a:rPr lang="it-IT" sz="2000" dirty="0"/>
              <a:t>, Bakeca.it e </a:t>
            </a:r>
            <a:r>
              <a:rPr lang="it-IT" sz="2000" dirty="0" smtClean="0"/>
              <a:t>Annunci.net;</a:t>
            </a:r>
          </a:p>
          <a:p>
            <a:pPr marL="342900" indent="-342900">
              <a:buFont typeface="Wingdings" pitchFamily="2" charset="2"/>
              <a:buChar char="Ø"/>
            </a:pPr>
            <a:endParaRPr lang="it-IT" sz="2000" dirty="0"/>
          </a:p>
          <a:p>
            <a:pPr marL="342900" indent="-342900">
              <a:buFont typeface="Wingdings" pitchFamily="2" charset="2"/>
              <a:buChar char="Ø"/>
            </a:pPr>
            <a:r>
              <a:rPr lang="it-IT" sz="2000" dirty="0" smtClean="0"/>
              <a:t>nel </a:t>
            </a:r>
            <a:r>
              <a:rPr lang="it-IT" sz="2000" dirty="0"/>
              <a:t>secondo caso invece il procedimento varia leggermente perché nel momento in cui l’utente richiede la mappa del luogo verrà prima effettuata un’interrogazione al database per  controllare se sono </a:t>
            </a:r>
            <a:r>
              <a:rPr lang="it-IT" sz="2000" dirty="0" smtClean="0"/>
              <a:t>presenti tali coordinate e, </a:t>
            </a:r>
            <a:r>
              <a:rPr lang="it-IT" sz="2000" dirty="0"/>
              <a:t>solo nel caso in cui l’esito risulta </a:t>
            </a:r>
            <a:r>
              <a:rPr lang="it-IT" sz="2000" dirty="0" smtClean="0"/>
              <a:t>negativo, verrà </a:t>
            </a:r>
            <a:r>
              <a:rPr lang="it-IT" sz="2000" dirty="0"/>
              <a:t>attivato il mediatore con il compito di ricavare le coordinate che verranno fornitogli dal </a:t>
            </a:r>
            <a:r>
              <a:rPr lang="it-IT" sz="2000" dirty="0" err="1" smtClean="0"/>
              <a:t>Wrapper</a:t>
            </a:r>
            <a:r>
              <a:rPr lang="it-IT" sz="2000" dirty="0" smtClean="0"/>
              <a:t> </a:t>
            </a:r>
            <a:r>
              <a:rPr lang="it-IT" sz="2000" dirty="0"/>
              <a:t>assegnato alla fonte </a:t>
            </a:r>
            <a:r>
              <a:rPr lang="it-IT" sz="2000" dirty="0" smtClean="0"/>
              <a:t>Wikipedia;</a:t>
            </a: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70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it-IT" dirty="0" smtClean="0"/>
              <a:t>Fonti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93548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Le fonti da cui ricavare i dati </a:t>
            </a:r>
            <a:r>
              <a:rPr lang="it-IT" dirty="0" smtClean="0"/>
              <a:t>sono </a:t>
            </a:r>
            <a:r>
              <a:rPr lang="it-IT" dirty="0"/>
              <a:t>5 e corrispondono a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pPr lvl="0"/>
            <a:r>
              <a:rPr lang="it-IT" dirty="0" smtClean="0"/>
              <a:t>Subito  (</a:t>
            </a:r>
            <a:r>
              <a:rPr lang="it-IT" dirty="0"/>
              <a:t>http://www.subito.it/);</a:t>
            </a:r>
          </a:p>
          <a:p>
            <a:pPr lvl="0"/>
            <a:endParaRPr lang="it-IT" dirty="0" smtClean="0"/>
          </a:p>
          <a:p>
            <a:pPr lvl="0"/>
            <a:r>
              <a:rPr lang="it-IT" dirty="0" err="1" smtClean="0"/>
              <a:t>Bakeca</a:t>
            </a:r>
            <a:r>
              <a:rPr lang="it-IT" dirty="0" smtClean="0"/>
              <a:t>  </a:t>
            </a:r>
            <a:r>
              <a:rPr lang="it-IT" dirty="0"/>
              <a:t>(http://www.bakeca.it/);</a:t>
            </a:r>
          </a:p>
          <a:p>
            <a:pPr lvl="0"/>
            <a:endParaRPr lang="it-IT" dirty="0" smtClean="0"/>
          </a:p>
          <a:p>
            <a:pPr lvl="0"/>
            <a:r>
              <a:rPr lang="it-IT" dirty="0"/>
              <a:t>Annunci.net  (https://www.annunci.net/) </a:t>
            </a:r>
            <a:r>
              <a:rPr lang="it-IT" dirty="0" smtClean="0"/>
              <a:t>;</a:t>
            </a:r>
            <a:endParaRPr lang="it-IT" dirty="0"/>
          </a:p>
          <a:p>
            <a:pPr lvl="0"/>
            <a:endParaRPr lang="it-IT" dirty="0" smtClean="0"/>
          </a:p>
          <a:p>
            <a:pPr lvl="0"/>
            <a:r>
              <a:rPr lang="it-IT" dirty="0" smtClean="0"/>
              <a:t>Wikipedia  </a:t>
            </a:r>
            <a:r>
              <a:rPr lang="it-IT" dirty="0"/>
              <a:t>(https://it.wikipedia.org);</a:t>
            </a:r>
          </a:p>
          <a:p>
            <a:pPr lvl="0"/>
            <a:endParaRPr lang="it-IT" dirty="0" smtClean="0"/>
          </a:p>
          <a:p>
            <a:pPr lvl="0"/>
            <a:r>
              <a:rPr lang="it-IT" dirty="0" smtClean="0"/>
              <a:t>DB </a:t>
            </a:r>
            <a:r>
              <a:rPr lang="it-IT" dirty="0"/>
              <a:t>locale</a:t>
            </a:r>
            <a:r>
              <a:rPr lang="it-IT" dirty="0" smtClean="0"/>
              <a:t>;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5</a:t>
            </a:fld>
            <a:endParaRPr lang="it-IT"/>
          </a:p>
        </p:txBody>
      </p:sp>
      <p:pic>
        <p:nvPicPr>
          <p:cNvPr id="1026" name="Picture 2" descr="C:\Users\Samsung\Desktop\subi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19" y="2637408"/>
            <a:ext cx="1058741" cy="431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msung\Desktop\bakec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749" y="3356992"/>
            <a:ext cx="19716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amsung\Desktop\annunc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05064"/>
            <a:ext cx="20288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amsung\Desktop\wik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3136"/>
            <a:ext cx="779117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2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95536" y="1124744"/>
            <a:ext cx="83529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MV Boli" pitchFamily="2" charset="0"/>
                <a:cs typeface="MV Boli" pitchFamily="2" charset="0"/>
              </a:rPr>
              <a:t>Dati da una fonte per ricavare dati da un’altra </a:t>
            </a:r>
            <a:r>
              <a:rPr lang="it-IT" sz="2400" b="1" dirty="0" smtClean="0">
                <a:latin typeface="MV Boli" pitchFamily="2" charset="0"/>
                <a:cs typeface="MV Boli" pitchFamily="2" charset="0"/>
              </a:rPr>
              <a:t>fonte</a:t>
            </a:r>
          </a:p>
          <a:p>
            <a:endParaRPr lang="it-IT" dirty="0"/>
          </a:p>
          <a:p>
            <a:r>
              <a:rPr lang="it-IT" sz="2400" dirty="0"/>
              <a:t>Nel caso specifico di </a:t>
            </a:r>
            <a:r>
              <a:rPr lang="it-IT" sz="2400" dirty="0" err="1"/>
              <a:t>CrawlerOfAds</a:t>
            </a:r>
            <a:r>
              <a:rPr lang="it-IT" sz="2400" dirty="0"/>
              <a:t> quest’evento lo si verifica nel caso in cui l’utente vuole vedere sulla mappa il </a:t>
            </a:r>
            <a:r>
              <a:rPr lang="it-IT" sz="2400" dirty="0" smtClean="0"/>
              <a:t>luogo dell’annuncio.</a:t>
            </a:r>
          </a:p>
          <a:p>
            <a:endParaRPr lang="it-IT" sz="2400" dirty="0"/>
          </a:p>
          <a:p>
            <a:r>
              <a:rPr lang="it-IT" sz="2400" dirty="0" smtClean="0"/>
              <a:t>Dopo </a:t>
            </a:r>
            <a:r>
              <a:rPr lang="it-IT" sz="2400" dirty="0"/>
              <a:t>aver ricavato la location dell’annuncio dai </a:t>
            </a:r>
            <a:r>
              <a:rPr lang="it-IT" sz="2400" dirty="0" smtClean="0"/>
              <a:t>siti </a:t>
            </a:r>
            <a:r>
              <a:rPr lang="it-IT" sz="2400" dirty="0"/>
              <a:t>verrà effettuata una richiesta(</a:t>
            </a:r>
            <a:r>
              <a:rPr lang="it-IT" sz="2400" dirty="0" err="1"/>
              <a:t>scraping</a:t>
            </a:r>
            <a:r>
              <a:rPr lang="it-IT" sz="2400" dirty="0"/>
              <a:t>) a Wikipedia per ricavare le coordinate della città di </a:t>
            </a:r>
            <a:r>
              <a:rPr lang="it-IT" sz="2400" dirty="0" smtClean="0"/>
              <a:t>interesse.</a:t>
            </a:r>
          </a:p>
          <a:p>
            <a:endParaRPr lang="it-IT" sz="2400" dirty="0"/>
          </a:p>
          <a:p>
            <a:r>
              <a:rPr lang="it-IT" sz="2400" dirty="0" smtClean="0"/>
              <a:t>Le coordinate verranno </a:t>
            </a:r>
            <a:r>
              <a:rPr lang="it-IT" sz="2400" dirty="0" err="1" smtClean="0"/>
              <a:t>cosi’</a:t>
            </a:r>
            <a:r>
              <a:rPr lang="it-IT" sz="2400" dirty="0" smtClean="0"/>
              <a:t> trasferite all’API di </a:t>
            </a:r>
            <a:r>
              <a:rPr lang="it-IT" sz="2400" dirty="0" err="1" smtClean="0"/>
              <a:t>GoogleMaps</a:t>
            </a:r>
            <a:r>
              <a:rPr lang="it-IT" sz="2400" dirty="0" smtClean="0"/>
              <a:t> ottenendo una prima mappa della location.</a:t>
            </a: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31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it-IT" dirty="0" smtClean="0"/>
              <a:t>Libreria Cheerio.js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6184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Per l’operazione di </a:t>
            </a:r>
            <a:r>
              <a:rPr lang="it-IT" dirty="0" err="1" smtClean="0"/>
              <a:t>scraping</a:t>
            </a:r>
            <a:r>
              <a:rPr lang="it-IT" dirty="0" smtClean="0"/>
              <a:t> nelle varie fonti è stata utilizzata la libreria Cheerio.js </a:t>
            </a:r>
          </a:p>
          <a:p>
            <a:pPr marL="0" indent="0">
              <a:buNone/>
            </a:pPr>
            <a:r>
              <a:rPr lang="it-IT" dirty="0" smtClean="0"/>
              <a:t>Caratteristiche: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Implementa un </a:t>
            </a:r>
            <a:r>
              <a:rPr lang="it-IT" b="1" dirty="0" smtClean="0"/>
              <a:t>sottoinsieme </a:t>
            </a:r>
            <a:r>
              <a:rPr lang="it-IT" dirty="0" smtClean="0"/>
              <a:t>di core </a:t>
            </a:r>
            <a:r>
              <a:rPr lang="it-IT" b="1" dirty="0" err="1" smtClean="0"/>
              <a:t>Jquery</a:t>
            </a:r>
            <a:r>
              <a:rPr lang="it-IT" dirty="0" smtClean="0"/>
              <a:t>;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Lavora </a:t>
            </a:r>
            <a:r>
              <a:rPr lang="it-IT" dirty="0"/>
              <a:t>con un modello DOM molto semplice e coerente.  </a:t>
            </a:r>
            <a:r>
              <a:rPr lang="it-IT" dirty="0" smtClean="0"/>
              <a:t>  Di </a:t>
            </a:r>
            <a:r>
              <a:rPr lang="it-IT" dirty="0"/>
              <a:t>conseguenza, </a:t>
            </a:r>
            <a:r>
              <a:rPr lang="it-IT" b="1" dirty="0"/>
              <a:t>analisi</a:t>
            </a:r>
            <a:r>
              <a:rPr lang="it-IT" dirty="0"/>
              <a:t>, </a:t>
            </a:r>
            <a:r>
              <a:rPr lang="it-IT" b="1" dirty="0"/>
              <a:t>manipolazione</a:t>
            </a:r>
            <a:r>
              <a:rPr lang="it-IT" dirty="0"/>
              <a:t> e </a:t>
            </a:r>
            <a:r>
              <a:rPr lang="it-IT" b="1" dirty="0" err="1"/>
              <a:t>rendering</a:t>
            </a:r>
            <a:r>
              <a:rPr lang="it-IT" dirty="0"/>
              <a:t> sono incredibilmente </a:t>
            </a:r>
            <a:r>
              <a:rPr lang="it-IT" b="1" dirty="0" smtClean="0"/>
              <a:t>efficienti</a:t>
            </a:r>
            <a:r>
              <a:rPr lang="it-IT" dirty="0" smtClean="0"/>
              <a:t>;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Incredibilmente </a:t>
            </a:r>
            <a:r>
              <a:rPr lang="it-IT" b="1" dirty="0" smtClean="0"/>
              <a:t>flessibile</a:t>
            </a:r>
            <a:r>
              <a:rPr lang="it-IT" dirty="0" smtClean="0"/>
              <a:t> in quanto può analizzare documenti sia HTML che XML;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6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8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1181065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pagina che si intende perlustrare viene caricata tramite </a:t>
            </a:r>
            <a:r>
              <a:rPr lang="it-IT" dirty="0"/>
              <a:t>la funzione </a:t>
            </a:r>
            <a:r>
              <a:rPr lang="it-IT" b="1" dirty="0" err="1"/>
              <a:t>cheerio.load</a:t>
            </a:r>
            <a:r>
              <a:rPr lang="it-IT" b="1" u="sng" smtClean="0"/>
              <a:t>()</a:t>
            </a:r>
            <a:r>
              <a:rPr lang="it-IT" u="sng" smtClean="0"/>
              <a:t>.</a:t>
            </a:r>
            <a:endParaRPr lang="it-IT" u="sng" dirty="0"/>
          </a:p>
          <a:p>
            <a:endParaRPr lang="it-IT" dirty="0"/>
          </a:p>
          <a:p>
            <a:r>
              <a:rPr lang="it-IT" dirty="0"/>
              <a:t>La funzione </a:t>
            </a:r>
            <a:r>
              <a:rPr lang="it-IT" b="1" dirty="0" err="1" smtClean="0"/>
              <a:t>find</a:t>
            </a:r>
            <a:r>
              <a:rPr lang="it-IT" b="1" dirty="0" smtClean="0"/>
              <a:t>() </a:t>
            </a:r>
            <a:r>
              <a:rPr lang="it-IT" dirty="0"/>
              <a:t>permette di posizionarsi in una specifica posizione della pagina immettendo come input l’elemento HTML desiderato settando opzionalmente in base al nostro caso di interesse anche l’id o la classe assegnata appunto all’attributo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La funzione </a:t>
            </a:r>
            <a:r>
              <a:rPr lang="it-IT" b="1" dirty="0" err="1" smtClean="0"/>
              <a:t>hasClass</a:t>
            </a:r>
            <a:r>
              <a:rPr lang="it-IT" b="1" dirty="0" smtClean="0"/>
              <a:t>() </a:t>
            </a:r>
            <a:r>
              <a:rPr lang="it-IT" dirty="0" smtClean="0"/>
              <a:t>permette di conoscere se esiste una classe specifica per l’elemento HTML da noi inserito in input.</a:t>
            </a:r>
          </a:p>
          <a:p>
            <a:endParaRPr lang="it-IT" dirty="0"/>
          </a:p>
          <a:p>
            <a:r>
              <a:rPr lang="it-IT" dirty="0" smtClean="0"/>
              <a:t>La funzione </a:t>
            </a:r>
            <a:r>
              <a:rPr lang="it-IT" b="1" dirty="0"/>
              <a:t>$(</a:t>
            </a:r>
            <a:r>
              <a:rPr lang="it-IT" b="1" dirty="0" err="1"/>
              <a:t>element</a:t>
            </a:r>
            <a:r>
              <a:rPr lang="it-IT" b="1" dirty="0" smtClean="0"/>
              <a:t>).</a:t>
            </a:r>
            <a:r>
              <a:rPr lang="it-IT" b="1" dirty="0" err="1" smtClean="0"/>
              <a:t>attr</a:t>
            </a:r>
            <a:r>
              <a:rPr lang="it-IT" b="1" dirty="0" smtClean="0"/>
              <a:t>() </a:t>
            </a:r>
            <a:r>
              <a:rPr lang="it-IT" dirty="0" smtClean="0"/>
              <a:t>permette di ricavare il valore assegnato all’attributo di un dato elemento</a:t>
            </a:r>
          </a:p>
          <a:p>
            <a:endParaRPr lang="it-IT" dirty="0"/>
          </a:p>
          <a:p>
            <a:r>
              <a:rPr lang="it-IT" dirty="0" smtClean="0"/>
              <a:t>La funzione </a:t>
            </a:r>
            <a:r>
              <a:rPr lang="it-IT" b="1" dirty="0" smtClean="0"/>
              <a:t>$(</a:t>
            </a:r>
            <a:r>
              <a:rPr lang="it-IT" b="1" dirty="0" err="1"/>
              <a:t>element</a:t>
            </a:r>
            <a:r>
              <a:rPr lang="it-IT" b="1" dirty="0"/>
              <a:t>).</a:t>
            </a:r>
            <a:r>
              <a:rPr lang="it-IT" b="1" dirty="0" err="1"/>
              <a:t>children</a:t>
            </a:r>
            <a:r>
              <a:rPr lang="it-IT" b="1" dirty="0" smtClean="0"/>
              <a:t>() </a:t>
            </a:r>
            <a:r>
              <a:rPr lang="it-IT" dirty="0" smtClean="0"/>
              <a:t>permette di ricavare i figli per un dato elemento e </a:t>
            </a:r>
            <a:r>
              <a:rPr lang="it-IT" b="1" dirty="0"/>
              <a:t>$(</a:t>
            </a:r>
            <a:r>
              <a:rPr lang="it-IT" b="1" dirty="0" err="1"/>
              <a:t>element</a:t>
            </a:r>
            <a:r>
              <a:rPr lang="it-IT" b="1" dirty="0" smtClean="0"/>
              <a:t>).text() </a:t>
            </a:r>
            <a:r>
              <a:rPr lang="it-IT" dirty="0" smtClean="0"/>
              <a:t>il testo associato se esistente.</a:t>
            </a:r>
            <a:endParaRPr lang="it-IT" b="1" dirty="0"/>
          </a:p>
          <a:p>
            <a:endParaRPr lang="it-IT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Alcune funzioni principali utilizzate per lo </a:t>
            </a:r>
            <a:r>
              <a:rPr lang="it-IT" sz="2800" dirty="0" err="1" smtClean="0"/>
              <a:t>scraping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5112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/>
          <p:cNvSpPr/>
          <p:nvPr/>
        </p:nvSpPr>
        <p:spPr>
          <a:xfrm>
            <a:off x="611560" y="2276872"/>
            <a:ext cx="25922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Integrazione Dati su Web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704F-F238-4CC7-AADA-317404022B10}" type="slidenum">
              <a:rPr lang="it-IT" smtClean="0"/>
              <a:t>9</a:t>
            </a:fld>
            <a:endParaRPr lang="it-IT"/>
          </a:p>
        </p:txBody>
      </p:sp>
      <p:pic>
        <p:nvPicPr>
          <p:cNvPr id="1026" name="Picture 2" descr="C:\Users\Samsung\Desktop\mil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04" y="1484784"/>
            <a:ext cx="3168468" cy="384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msung\Desktop\milano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132855"/>
            <a:ext cx="5508104" cy="277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e 7"/>
          <p:cNvSpPr/>
          <p:nvPr/>
        </p:nvSpPr>
        <p:spPr>
          <a:xfrm>
            <a:off x="452380" y="2276872"/>
            <a:ext cx="2895600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55776" y="940658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Ricerca coordinate in </a:t>
            </a:r>
            <a:r>
              <a:rPr lang="it-IT" sz="2000" u="sng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Wikipedia</a:t>
            </a:r>
            <a:endParaRPr lang="it-IT" sz="2000" u="sng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9" name="Gallone 8"/>
          <p:cNvSpPr/>
          <p:nvPr/>
        </p:nvSpPr>
        <p:spPr>
          <a:xfrm>
            <a:off x="3347980" y="3140968"/>
            <a:ext cx="719964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it-IT" dirty="0" smtClean="0"/>
              <a:t>Descrizione dei </a:t>
            </a:r>
            <a:r>
              <a:rPr lang="it-IT" dirty="0" err="1" smtClean="0"/>
              <a:t>Wrapper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112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382</TotalTime>
  <Words>959</Words>
  <Application>Microsoft Office PowerPoint</Application>
  <PresentationFormat>Presentazione su schermo (4:3)</PresentationFormat>
  <Paragraphs>254</Paragraphs>
  <Slides>28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Equinozio</vt:lpstr>
      <vt:lpstr>Presentazione standard di PowerPoint</vt:lpstr>
      <vt:lpstr>Presentazione standard di PowerPoint</vt:lpstr>
      <vt:lpstr>Presentazione dell’architettura (CrawlerOfAds) </vt:lpstr>
      <vt:lpstr>Presentazione standard di PowerPoint</vt:lpstr>
      <vt:lpstr>Fonti</vt:lpstr>
      <vt:lpstr>Presentazione standard di PowerPoint</vt:lpstr>
      <vt:lpstr>Libreria Cheerio.js</vt:lpstr>
      <vt:lpstr>Alcune funzioni principali utilizzate per lo scraping</vt:lpstr>
      <vt:lpstr>Descrizione dei Wrapper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Datalog schema locale</vt:lpstr>
      <vt:lpstr>Datalog schema globale</vt:lpstr>
      <vt:lpstr>Mapping GAV </vt:lpstr>
      <vt:lpstr>Mapping LAV </vt:lpstr>
      <vt:lpstr>Query Datalog CrawlerOfAds</vt:lpstr>
      <vt:lpstr>Presentazione standard di PowerPoint</vt:lpstr>
      <vt:lpstr>Presentazione standard di PowerPoint</vt:lpstr>
      <vt:lpstr>Riformulazione query ricercaArticolo  GAV</vt:lpstr>
      <vt:lpstr>Presentazione standard di PowerPoint</vt:lpstr>
      <vt:lpstr>Principali tecnologie utilizzate</vt:lpstr>
      <vt:lpstr>Fine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Samsung</dc:creator>
  <cp:lastModifiedBy>Samsung</cp:lastModifiedBy>
  <cp:revision>91</cp:revision>
  <dcterms:created xsi:type="dcterms:W3CDTF">2017-07-02T18:35:52Z</dcterms:created>
  <dcterms:modified xsi:type="dcterms:W3CDTF">2017-07-19T12:04:58Z</dcterms:modified>
</cp:coreProperties>
</file>